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52"/>
  </p:notesMasterIdLst>
  <p:handoutMasterIdLst>
    <p:handoutMasterId r:id="rId53"/>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Lst>
  <p:sldSz cx="16256000" cy="9144000"/>
  <p:notesSz cx="6858000" cy="9144000"/>
  <p:defaultTextStyle>
    <a:defPPr>
      <a:defRPr lang="en-US"/>
    </a:defPPr>
    <a:lvl1pPr marL="0" algn="l" defTabSz="1219090" rtl="0" eaLnBrk="1" latinLnBrk="0" hangingPunct="1">
      <a:defRPr sz="2400" kern="1200">
        <a:solidFill>
          <a:schemeClr val="tx1"/>
        </a:solidFill>
        <a:latin typeface="+mn-lt"/>
        <a:ea typeface="+mn-ea"/>
        <a:cs typeface="+mn-cs"/>
      </a:defRPr>
    </a:lvl1pPr>
    <a:lvl2pPr marL="609546" algn="l" defTabSz="1219090" rtl="0" eaLnBrk="1" latinLnBrk="0" hangingPunct="1">
      <a:defRPr sz="2400" kern="1200">
        <a:solidFill>
          <a:schemeClr val="tx1"/>
        </a:solidFill>
        <a:latin typeface="+mn-lt"/>
        <a:ea typeface="+mn-ea"/>
        <a:cs typeface="+mn-cs"/>
      </a:defRPr>
    </a:lvl2pPr>
    <a:lvl3pPr marL="1219090" algn="l" defTabSz="1219090" rtl="0" eaLnBrk="1" latinLnBrk="0" hangingPunct="1">
      <a:defRPr sz="2400" kern="1200">
        <a:solidFill>
          <a:schemeClr val="tx1"/>
        </a:solidFill>
        <a:latin typeface="+mn-lt"/>
        <a:ea typeface="+mn-ea"/>
        <a:cs typeface="+mn-cs"/>
      </a:defRPr>
    </a:lvl3pPr>
    <a:lvl4pPr marL="1828636" algn="l" defTabSz="1219090" rtl="0" eaLnBrk="1" latinLnBrk="0" hangingPunct="1">
      <a:defRPr sz="2400" kern="1200">
        <a:solidFill>
          <a:schemeClr val="tx1"/>
        </a:solidFill>
        <a:latin typeface="+mn-lt"/>
        <a:ea typeface="+mn-ea"/>
        <a:cs typeface="+mn-cs"/>
      </a:defRPr>
    </a:lvl4pPr>
    <a:lvl5pPr marL="2438182" algn="l" defTabSz="1219090" rtl="0" eaLnBrk="1" latinLnBrk="0" hangingPunct="1">
      <a:defRPr sz="2400" kern="1200">
        <a:solidFill>
          <a:schemeClr val="tx1"/>
        </a:solidFill>
        <a:latin typeface="+mn-lt"/>
        <a:ea typeface="+mn-ea"/>
        <a:cs typeface="+mn-cs"/>
      </a:defRPr>
    </a:lvl5pPr>
    <a:lvl6pPr marL="3047726" algn="l" defTabSz="1219090" rtl="0" eaLnBrk="1" latinLnBrk="0" hangingPunct="1">
      <a:defRPr sz="2400" kern="1200">
        <a:solidFill>
          <a:schemeClr val="tx1"/>
        </a:solidFill>
        <a:latin typeface="+mn-lt"/>
        <a:ea typeface="+mn-ea"/>
        <a:cs typeface="+mn-cs"/>
      </a:defRPr>
    </a:lvl6pPr>
    <a:lvl7pPr marL="3657271" algn="l" defTabSz="1219090" rtl="0" eaLnBrk="1" latinLnBrk="0" hangingPunct="1">
      <a:defRPr sz="2400" kern="1200">
        <a:solidFill>
          <a:schemeClr val="tx1"/>
        </a:solidFill>
        <a:latin typeface="+mn-lt"/>
        <a:ea typeface="+mn-ea"/>
        <a:cs typeface="+mn-cs"/>
      </a:defRPr>
    </a:lvl7pPr>
    <a:lvl8pPr marL="4266816" algn="l" defTabSz="1219090" rtl="0" eaLnBrk="1" latinLnBrk="0" hangingPunct="1">
      <a:defRPr sz="2400" kern="1200">
        <a:solidFill>
          <a:schemeClr val="tx1"/>
        </a:solidFill>
        <a:latin typeface="+mn-lt"/>
        <a:ea typeface="+mn-ea"/>
        <a:cs typeface="+mn-cs"/>
      </a:defRPr>
    </a:lvl8pPr>
    <a:lvl9pPr marL="4876361" algn="l" defTabSz="121909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6126" autoAdjust="0"/>
    <p:restoredTop sz="63818" autoAdjust="0"/>
  </p:normalViewPr>
  <p:slideViewPr>
    <p:cSldViewPr snapToGrid="0">
      <p:cViewPr varScale="1">
        <p:scale>
          <a:sx n="51" d="100"/>
          <a:sy n="51" d="100"/>
        </p:scale>
        <p:origin x="256" y="1168"/>
      </p:cViewPr>
      <p:guideLst>
        <p:guide orient="horz" pos="2880"/>
        <p:guide pos="5120"/>
      </p:guideLst>
    </p:cSldViewPr>
  </p:slideViewPr>
  <p:outlineViewPr>
    <p:cViewPr>
      <p:scale>
        <a:sx n="33" d="100"/>
        <a:sy n="33" d="100"/>
      </p:scale>
      <p:origin x="0" y="30336"/>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95" d="100"/>
          <a:sy n="95" d="100"/>
        </p:scale>
        <p:origin x="2814"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notesMaster" Target="notesMasters/notesMaster1.xml"/><Relationship Id="rId53" Type="http://schemas.openxmlformats.org/officeDocument/2006/relationships/handoutMaster" Target="handoutMasters/handoutMaster1.xml"/><Relationship Id="rId54" Type="http://schemas.openxmlformats.org/officeDocument/2006/relationships/presProps" Target="presProps.xml"/><Relationship Id="rId55" Type="http://schemas.openxmlformats.org/officeDocument/2006/relationships/viewProps" Target="viewProps.xml"/><Relationship Id="rId56" Type="http://schemas.openxmlformats.org/officeDocument/2006/relationships/theme" Target="theme/theme1.xml"/><Relationship Id="rId57" Type="http://schemas.openxmlformats.org/officeDocument/2006/relationships/tableStyles" Target="tableStyles.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2015-12-14</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0.png>
</file>

<file path=ppt/media/image11.png>
</file>

<file path=ppt/media/image15.png>
</file>

<file path=ppt/media/image1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2015-12-14</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09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1" indent="-141099"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05" indent="-153445"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63" indent="-195774"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34" indent="-153445"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726" algn="l" defTabSz="1219090" rtl="0" eaLnBrk="1" latinLnBrk="0" hangingPunct="1">
      <a:defRPr sz="1600" kern="1200">
        <a:solidFill>
          <a:schemeClr val="tx1"/>
        </a:solidFill>
        <a:latin typeface="+mn-lt"/>
        <a:ea typeface="+mn-ea"/>
        <a:cs typeface="+mn-cs"/>
      </a:defRPr>
    </a:lvl6pPr>
    <a:lvl7pPr marL="3657271" algn="l" defTabSz="1219090" rtl="0" eaLnBrk="1" latinLnBrk="0" hangingPunct="1">
      <a:defRPr sz="1600" kern="1200">
        <a:solidFill>
          <a:schemeClr val="tx1"/>
        </a:solidFill>
        <a:latin typeface="+mn-lt"/>
        <a:ea typeface="+mn-ea"/>
        <a:cs typeface="+mn-cs"/>
      </a:defRPr>
    </a:lvl7pPr>
    <a:lvl8pPr marL="4266816" algn="l" defTabSz="1219090" rtl="0" eaLnBrk="1" latinLnBrk="0" hangingPunct="1">
      <a:defRPr sz="1600" kern="1200">
        <a:solidFill>
          <a:schemeClr val="tx1"/>
        </a:solidFill>
        <a:latin typeface="+mn-lt"/>
        <a:ea typeface="+mn-ea"/>
        <a:cs typeface="+mn-cs"/>
      </a:defRPr>
    </a:lvl8pPr>
    <a:lvl9pPr marL="4876361" algn="l" defTabSz="121909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30000"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a:t>
            </a:r>
            <a:r>
              <a:rPr lang="en-US" baseline="0" dirty="0" smtClean="0"/>
              <a:t> the chef-apply application on the workstation with the "--help" flag to learn more about it. </a:t>
            </a:r>
          </a:p>
          <a:p>
            <a:endParaRPr lang="en-US" baseline="0" dirty="0" smtClean="0"/>
          </a:p>
          <a:p>
            <a:r>
              <a:rPr lang="en-US" baseline="0" dirty="0" smtClean="0"/>
              <a:t>Reading the output you may be left with more questions. Like what is recipe file? What is recipe text? What are resources?</a:t>
            </a:r>
            <a:endParaRPr lang="en-US" dirty="0" smtClean="0"/>
          </a:p>
          <a:p>
            <a:endParaRPr lang="en-US" dirty="0" smtClean="0"/>
          </a:p>
          <a:p>
            <a:r>
              <a:rPr lang="en-US" dirty="0" smtClean="0"/>
              <a:t>Let</a:t>
            </a:r>
            <a:r>
              <a:rPr lang="en-US" baseline="0" dirty="0" smtClean="0"/>
              <a:t> us start</a:t>
            </a:r>
            <a:r>
              <a:rPr lang="en-US" dirty="0" smtClean="0"/>
              <a:t> answering</a:t>
            </a:r>
            <a:r>
              <a:rPr lang="en-US" baseline="0" dirty="0" smtClean="0"/>
              <a:t> those questions by looking at Chef's documentation.</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136456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let's look at Chef's documentation about resources. Visit the docs page on resources and read the first three paragraphs.</a:t>
            </a:r>
          </a:p>
          <a:p>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Afterwards,</a:t>
            </a:r>
            <a:r>
              <a:rPr lang="en-US" baseline="0" dirty="0" smtClean="0"/>
              <a:t> let us </a:t>
            </a:r>
            <a:r>
              <a:rPr lang="en-US" dirty="0" smtClean="0"/>
              <a:t>look at a few examples of resources.</a:t>
            </a:r>
          </a:p>
          <a:p>
            <a:endParaRPr lang="en-US" dirty="0" smtClean="0"/>
          </a:p>
          <a:p>
            <a:r>
              <a:rPr lang="en-US" dirty="0" smtClean="0"/>
              <a:t>Instructor Note: This may sound unusual to ask people to read the documentation</a:t>
            </a:r>
            <a:r>
              <a:rPr lang="en-US" baseline="0" dirty="0" smtClean="0"/>
              <a:t> site </a:t>
            </a:r>
            <a:r>
              <a:rPr lang="en-US" dirty="0" smtClean="0"/>
              <a:t>but it is important that they learn to refer to the documentation. This page in an</a:t>
            </a:r>
            <a:r>
              <a:rPr lang="en-US" baseline="0" dirty="0" smtClean="0"/>
              <a:t> important reference page.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53516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Here is an example of the</a:t>
            </a:r>
            <a:r>
              <a:rPr lang="en-US" baseline="0" dirty="0" smtClean="0"/>
              <a:t> package resource. T</a:t>
            </a:r>
            <a:r>
              <a:rPr lang="en-US" baseline="0" dirty="0" smtClean="0">
                <a:latin typeface="Courier New" panose="02070309020205020404" pitchFamily="49" charset="0"/>
              </a:rPr>
              <a:t>he </a:t>
            </a:r>
            <a:r>
              <a:rPr lang="en-US" dirty="0" smtClean="0"/>
              <a:t>package named '</a:t>
            </a:r>
            <a:r>
              <a:rPr lang="en-US" dirty="0" err="1" smtClean="0"/>
              <a:t>httpd</a:t>
            </a:r>
            <a:r>
              <a:rPr lang="en-US" dirty="0" smtClean="0"/>
              <a:t>' is installed.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Instructor Note: The default action for the package</a:t>
            </a:r>
            <a:r>
              <a:rPr lang="en-US" baseline="0" dirty="0" smtClean="0"/>
              <a:t> resource is create. When you do not specify an action or attributes you can define it without the do and end block.</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168654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a:t>
            </a:r>
            <a:r>
              <a:rPr lang="en-US" baseline="0" dirty="0" smtClean="0"/>
              <a:t> this example, t</a:t>
            </a:r>
            <a:r>
              <a:rPr lang="en-US" dirty="0" smtClean="0"/>
              <a:t>he service named '</a:t>
            </a:r>
            <a:r>
              <a:rPr lang="en-US" dirty="0" err="1" smtClean="0"/>
              <a:t>ntp</a:t>
            </a:r>
            <a:r>
              <a:rPr lang="en-US" dirty="0" smtClean="0"/>
              <a:t>' is enabled and started.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Instructor</a:t>
            </a:r>
            <a:r>
              <a:rPr lang="en-US" baseline="0" dirty="0" smtClean="0"/>
              <a:t> Note: Service resources are often defined with two actions. The action method can only take one parameter so to provide two actions you need to specify the two actions within an Array.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476682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 this example, the file named '</a:t>
            </a:r>
            <a:r>
              <a:rPr lang="en-US" dirty="0" smtClean="0">
                <a:latin typeface="Courier New" panose="02070309020205020404" pitchFamily="49" charset="0"/>
              </a:rPr>
              <a:t>/etc/</a:t>
            </a:r>
            <a:r>
              <a:rPr lang="en-US" dirty="0" err="1" smtClean="0">
                <a:latin typeface="Courier New" panose="02070309020205020404" pitchFamily="49" charset="0"/>
              </a:rPr>
              <a:t>motd</a:t>
            </a:r>
            <a:r>
              <a:rPr lang="en-US" dirty="0" smtClean="0">
                <a:latin typeface="Courier New" panose="02070309020205020404" pitchFamily="49" charset="0"/>
              </a:rPr>
              <a:t>'</a:t>
            </a:r>
            <a:r>
              <a:rPr lang="en-US" baseline="0" dirty="0" smtClean="0">
                <a:latin typeface="Courier New" panose="02070309020205020404" pitchFamily="49" charset="0"/>
              </a:rPr>
              <a:t> </a:t>
            </a:r>
            <a:r>
              <a:rPr lang="en-US" dirty="0" smtClean="0"/>
              <a:t>is created with content </a:t>
            </a:r>
            <a:r>
              <a:rPr lang="uk-UA" dirty="0" smtClean="0"/>
              <a:t>'</a:t>
            </a:r>
            <a:r>
              <a:rPr lang="en-US" dirty="0" smtClean="0"/>
              <a:t>This company is the property...</a:t>
            </a:r>
            <a:r>
              <a:rPr lang="uk-UA" dirty="0" smtClean="0"/>
              <a:t>'</a:t>
            </a:r>
            <a:r>
              <a:rPr lang="en-US" dirty="0" smtClean="0"/>
              <a:t>.</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Instructor</a:t>
            </a:r>
            <a:r>
              <a:rPr lang="en-US" baseline="0" dirty="0" smtClean="0"/>
              <a:t> Note: The default action for the file resource is to create the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9528045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 this example, the file named '</a:t>
            </a:r>
            <a:r>
              <a:rPr lang="en-US" dirty="0" smtClean="0">
                <a:latin typeface="Courier New" panose="02070309020205020404" pitchFamily="49" charset="0"/>
              </a:rPr>
              <a:t>/</a:t>
            </a:r>
            <a:r>
              <a:rPr lang="en-US" dirty="0" err="1" smtClean="0">
                <a:latin typeface="Courier New" panose="02070309020205020404" pitchFamily="49" charset="0"/>
              </a:rPr>
              <a:t>etc</a:t>
            </a:r>
            <a:r>
              <a:rPr lang="en-US" dirty="0" smtClean="0">
                <a:latin typeface="Courier New" panose="02070309020205020404" pitchFamily="49" charset="0"/>
              </a:rPr>
              <a:t>/</a:t>
            </a:r>
            <a:r>
              <a:rPr lang="en-US" dirty="0" err="1" smtClean="0">
                <a:latin typeface="Courier New" panose="02070309020205020404" pitchFamily="49" charset="0"/>
              </a:rPr>
              <a:t>php.ini.default</a:t>
            </a:r>
            <a:r>
              <a:rPr lang="en-US" dirty="0" smtClean="0">
                <a:latin typeface="Courier New" panose="02070309020205020404" pitchFamily="49" charset="0"/>
              </a:rPr>
              <a:t>'</a:t>
            </a:r>
            <a:r>
              <a:rPr lang="en-US" baseline="0" dirty="0" smtClean="0">
                <a:latin typeface="Courier New" panose="02070309020205020404" pitchFamily="49" charset="0"/>
              </a:rPr>
              <a:t> </a:t>
            </a:r>
            <a:r>
              <a:rPr lang="en-US" dirty="0" smtClean="0"/>
              <a:t>is deleted.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Instructor Note:</a:t>
            </a:r>
            <a:r>
              <a:rPr lang="en-US" baseline="0" dirty="0" smtClean="0"/>
              <a:t> A resource's default action is based on the principle of least surprise. So they are often creative actions towards the system. This is why the file resource specified here has the action specified. It is not the default action.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223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return to the `chef-apply` command. It looks like you can supply a resource or resources, in a string</a:t>
            </a:r>
            <a:r>
              <a:rPr lang="en-US" baseline="0" dirty="0" smtClean="0"/>
              <a:t> </a:t>
            </a:r>
            <a:r>
              <a:rPr lang="en-US" dirty="0" smtClean="0"/>
              <a:t>or text, with the -e flag.</a:t>
            </a:r>
          </a:p>
          <a:p>
            <a:endParaRPr lang="en-US" dirty="0" smtClean="0"/>
          </a:p>
          <a:p>
            <a:r>
              <a:rPr lang="en-US" dirty="0" smtClean="0"/>
              <a:t>Editors are software and software is delivered to our system through packages. So it seems like you could use the package resource to install our preferred editor.</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005878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Install the editor package of your choice. In this example</a:t>
            </a:r>
            <a:r>
              <a:rPr lang="en-US" baseline="0" dirty="0" smtClean="0"/>
              <a:t> we are choosing to install the nano package which installs the nano editor.</a:t>
            </a:r>
            <a:endParaRPr lang="en-US" dirty="0" smtClean="0"/>
          </a:p>
          <a:p>
            <a:endParaRPr lang="en-US" dirty="0" smtClean="0"/>
          </a:p>
          <a:p>
            <a:r>
              <a:rPr lang="en-US" dirty="0" smtClean="0"/>
              <a:t>You are invited</a:t>
            </a:r>
            <a:r>
              <a:rPr lang="en-US" baseline="0" dirty="0" smtClean="0"/>
              <a:t> to change the value here to install the editor of your choice.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625502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the editor is installed by again using the `which` command</a:t>
            </a:r>
            <a:r>
              <a:rPr lang="en-US" baseline="0" dirty="0" smtClean="0"/>
              <a:t> followed by either </a:t>
            </a:r>
            <a:r>
              <a:rPr lang="en-US" baseline="0" dirty="0" err="1" smtClean="0"/>
              <a:t>nano</a:t>
            </a:r>
            <a:r>
              <a:rPr lang="en-US" baseline="0" dirty="0" smtClean="0"/>
              <a:t>, emacs or vim.</a:t>
            </a:r>
          </a:p>
          <a:p>
            <a:endParaRPr lang="en-US" dirty="0" smtClean="0"/>
          </a:p>
          <a:p>
            <a:r>
              <a:rPr lang="en-US" dirty="0" smtClean="0"/>
              <a:t>The '</a:t>
            </a:r>
            <a:r>
              <a:rPr lang="en-US" b="0" dirty="0" smtClean="0"/>
              <a:t>which'</a:t>
            </a:r>
            <a:r>
              <a:rPr lang="en-US" dirty="0" smtClean="0"/>
              <a:t> command reports where it was able to find the executable.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227605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t>What would happen if you ran the installation command again?</a:t>
            </a:r>
            <a:r>
              <a:rPr lang="en-US" sz="1200" baseline="0" dirty="0" smtClean="0"/>
              <a:t> </a:t>
            </a:r>
            <a:r>
              <a:rPr lang="en-US" dirty="0" smtClean="0"/>
              <a:t>Before you execute the command</a:t>
            </a:r>
            <a:r>
              <a:rPr lang="en-US" baseline="0" dirty="0" smtClean="0"/>
              <a:t> t</a:t>
            </a:r>
            <a:r>
              <a:rPr lang="en-US" dirty="0" smtClean="0"/>
              <a:t>hink about what will happen. Think about what you would want to happen. Look at the output from the previous execution. Then take a guess. Write it down or type out what you think will happen.</a:t>
            </a:r>
            <a:r>
              <a:rPr lang="en-US" baseline="0" dirty="0" smtClean="0"/>
              <a:t> Then execute the command again.</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 typeface="+mj-lt"/>
              <a:buNone/>
              <a:tabLst/>
              <a:defRPr/>
            </a:pPr>
            <a:r>
              <a:rPr lang="en-US" sz="1200" dirty="0" smtClean="0"/>
              <a:t>What would happen if the package were to become uninstalled? </a:t>
            </a:r>
            <a:r>
              <a:rPr lang="en-US" dirty="0" smtClean="0"/>
              <a:t>What would the output be if you ran installation command again? Was there a situation where the package was already uninstalled and we executed this resource text?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366610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install packages on a virtual workstation, use the 'chef-apply' command, create a basic Chef recipe file and define Chef Resources.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Arial" panose="020B0604020202020204" pitchFamily="34" charset="0"/>
                <a:ea typeface="+mn-ea"/>
                <a:cs typeface="Arial" panose="020B0604020202020204" pitchFamily="34" charset="0"/>
              </a:rPr>
              <a:t>Hopefully it is clear from running the </a:t>
            </a:r>
            <a:r>
              <a:rPr lang="en-US" dirty="0" smtClean="0">
                <a:effectLst/>
              </a:rPr>
              <a:t>`</a:t>
            </a:r>
            <a:r>
              <a:rPr lang="en-US" dirty="0" smtClean="0"/>
              <a:t>chef-apply</a:t>
            </a:r>
            <a:r>
              <a:rPr lang="en-US" dirty="0" smtClean="0">
                <a:effectLst/>
              </a:rPr>
              <a:t>`</a:t>
            </a:r>
            <a:r>
              <a:rPr lang="en-US" sz="1200" b="0" i="0" kern="1200" dirty="0" smtClean="0">
                <a:solidFill>
                  <a:schemeClr val="tx1"/>
                </a:solidFill>
                <a:effectLst/>
                <a:latin typeface="Arial" panose="020B0604020202020204" pitchFamily="34" charset="0"/>
                <a:ea typeface="+mn-ea"/>
                <a:cs typeface="Arial" panose="020B0604020202020204" pitchFamily="34" charset="0"/>
              </a:rPr>
              <a:t> command a few times that the resource we defined only takes action when it needs to take action.</a:t>
            </a:r>
            <a:r>
              <a:rPr lang="en-US" sz="1200" b="0" i="1" kern="1200" dirty="0" smtClean="0">
                <a:solidFill>
                  <a:schemeClr val="tx1"/>
                </a:solidFill>
                <a:effectLst/>
                <a:latin typeface="Arial" panose="020B0604020202020204" pitchFamily="34" charset="0"/>
                <a:ea typeface="+mn-ea"/>
                <a:cs typeface="Arial" panose="020B0604020202020204" pitchFamily="34" charset="0"/>
              </a:rPr>
              <a:t/>
            </a:r>
            <a:br>
              <a:rPr lang="en-US" sz="1200" b="0" i="1" kern="1200" dirty="0" smtClean="0">
                <a:solidFill>
                  <a:schemeClr val="tx1"/>
                </a:solidFill>
                <a:effectLst/>
                <a:latin typeface="Arial" panose="020B0604020202020204" pitchFamily="34" charset="0"/>
                <a:ea typeface="+mn-ea"/>
                <a:cs typeface="Arial" panose="020B0604020202020204" pitchFamily="34" charset="0"/>
              </a:rPr>
            </a:br>
            <a:endParaRPr lang="en-US" sz="1200" b="0" i="1" kern="120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dirty="0" smtClean="0">
                <a:solidFill>
                  <a:schemeClr val="tx1"/>
                </a:solidFill>
                <a:effectLst/>
                <a:latin typeface="Arial" panose="020B0604020202020204" pitchFamily="34" charset="0"/>
                <a:ea typeface="+mn-ea"/>
                <a:cs typeface="Arial" panose="020B0604020202020204" pitchFamily="34" charset="0"/>
              </a:rPr>
              <a:t>We call this test and repair.</a:t>
            </a:r>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 Test and repair means </a:t>
            </a:r>
            <a:r>
              <a:rPr lang="en-US" sz="1200" b="0" i="0" kern="1200" dirty="0" smtClean="0">
                <a:solidFill>
                  <a:schemeClr val="tx1"/>
                </a:solidFill>
                <a:effectLst/>
                <a:latin typeface="Arial" panose="020B0604020202020204" pitchFamily="34" charset="0"/>
                <a:ea typeface="+mn-ea"/>
                <a:cs typeface="Arial" panose="020B0604020202020204" pitchFamily="34" charset="0"/>
              </a:rPr>
              <a:t>the resource first tested the system before it takes action.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8435383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the package is already installed, then the resource does not need to take action.</a:t>
            </a:r>
          </a:p>
          <a:p>
            <a:endParaRPr lang="en-US" dirty="0" smtClean="0"/>
          </a:p>
          <a:p>
            <a:r>
              <a:rPr lang="en-US" dirty="0" smtClean="0"/>
              <a:t>If the package is not installed, then the resource NEEDS to take action to install that package.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7961189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Great! You installed an editor using `chef-apply` but we missed a very important step.</a:t>
            </a:r>
          </a:p>
          <a:p>
            <a:endParaRPr lang="en-US" dirty="0" smtClean="0"/>
          </a:p>
          <a:p>
            <a:r>
              <a:rPr lang="en-US" dirty="0" smtClean="0"/>
              <a:t>Chef is written in Ruby. Ruby is a programming language and it is required that the first program you write in a programming language is 'Hello World'.</a:t>
            </a:r>
          </a:p>
          <a:p>
            <a:endParaRPr lang="en-US" dirty="0" smtClean="0"/>
          </a:p>
          <a:p>
            <a:r>
              <a:rPr lang="en-US" dirty="0" smtClean="0"/>
              <a:t>So let's walk through creating a recipe file that creates a file named 'hello.txt' with the contents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5145847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your editor open the file named '</a:t>
            </a:r>
            <a:r>
              <a:rPr lang="en-US" dirty="0" err="1" smtClean="0"/>
              <a:t>hello.rb</a:t>
            </a:r>
            <a:r>
              <a:rPr lang="en-US" dirty="0" smtClean="0"/>
              <a:t>'. '</a:t>
            </a:r>
            <a:r>
              <a:rPr lang="en-US" dirty="0" err="1" smtClean="0"/>
              <a:t>hello.rb</a:t>
            </a:r>
            <a:r>
              <a:rPr lang="en-US" dirty="0" smtClean="0"/>
              <a:t>' is a recipe file. It has the extension '.</a:t>
            </a:r>
            <a:r>
              <a:rPr lang="en-US" dirty="0" err="1" smtClean="0"/>
              <a:t>rb</a:t>
            </a:r>
            <a:r>
              <a:rPr lang="en-US" dirty="0" smtClean="0"/>
              <a:t>' because it is a ruby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5808301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smtClean="0"/>
              <a:t>Add the resource definition displayed above.</a:t>
            </a:r>
            <a:r>
              <a:rPr lang="en-US" baseline="0" dirty="0" smtClean="0"/>
              <a:t> </a:t>
            </a:r>
            <a:r>
              <a:rPr lang="en-US" dirty="0" smtClean="0"/>
              <a:t>We are defining a resource with the type called 'file' and named 'hello.txt'. We also are stating what the contents of that file should contain 'Hello, world!'.</a:t>
            </a:r>
          </a:p>
          <a:p>
            <a:pPr marL="228600" indent="-228600">
              <a:buAutoNum type="arabicPeriod"/>
            </a:pPr>
            <a:endParaRPr lang="en-US" dirty="0" smtClean="0"/>
          </a:p>
          <a:p>
            <a:pPr marL="228600" indent="-228600">
              <a:buAutoNum type="arabicPeriod"/>
            </a:pPr>
            <a:r>
              <a:rPr lang="en-US" dirty="0" smtClean="0"/>
              <a:t>Save the file</a:t>
            </a:r>
            <a:r>
              <a:rPr lang="en-US" baseline="0" dirty="0" smtClean="0"/>
              <a:t> and r</a:t>
            </a:r>
            <a:r>
              <a:rPr lang="en-US" dirty="0" smtClean="0"/>
              <a:t>eturn to the terminal and the `chef-apply` command.</a:t>
            </a:r>
          </a:p>
          <a:p>
            <a:pPr marL="228600" indent="-228600">
              <a:buAutoNum type="arabicPeriod"/>
            </a:pPr>
            <a:endParaRPr lang="en-US" dirty="0" smtClean="0"/>
          </a:p>
          <a:p>
            <a:pPr marL="228600" indent="-228600">
              <a:buAutoNum type="arabicPeriod"/>
            </a:pPr>
            <a:endParaRPr lang="en-US" dirty="0" smtClean="0"/>
          </a:p>
          <a:p>
            <a:pPr marL="0" indent="0">
              <a:buNone/>
            </a:pPr>
            <a:r>
              <a:rPr lang="en-US" dirty="0" smtClean="0"/>
              <a:t>Instructor Note: The default action is to create the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6229539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were to use '--</a:t>
            </a:r>
            <a:r>
              <a:rPr lang="en-US" b="0" dirty="0" smtClean="0"/>
              <a:t>help'</a:t>
            </a:r>
            <a:r>
              <a:rPr lang="en-US" dirty="0" smtClean="0"/>
              <a:t> flag</a:t>
            </a:r>
            <a:r>
              <a:rPr lang="en-US" baseline="0" dirty="0" smtClean="0"/>
              <a:t> </a:t>
            </a:r>
            <a:r>
              <a:rPr lang="en-US" dirty="0" smtClean="0"/>
              <a:t>again, it </a:t>
            </a:r>
            <a:r>
              <a:rPr lang="en-US" baseline="0" dirty="0" smtClean="0"/>
              <a:t>looks</a:t>
            </a:r>
            <a:r>
              <a:rPr lang="en-US" dirty="0" smtClean="0"/>
              <a:t> like you can provide a recipe file directly to the `chef-apply` command.</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0332775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Type the specified command</a:t>
            </a:r>
            <a:r>
              <a:rPr lang="en-US" b="0" baseline="0" dirty="0" smtClean="0"/>
              <a:t> </a:t>
            </a:r>
            <a:r>
              <a:rPr lang="en-US" baseline="0" dirty="0" smtClean="0"/>
              <a:t>to apply the recipe file. Y</a:t>
            </a:r>
            <a:r>
              <a:rPr lang="en-US" dirty="0" smtClean="0"/>
              <a:t>ou should see that a file named 'hello.txt' was created and the contents updated to include your 'Hello, world!' text.</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a:t>
            </a:r>
            <a:r>
              <a:rPr lang="en-US" baseline="0" dirty="0" smtClean="0"/>
              <a:t> The output that shows the contents of the file have been modified is being displayed in a format similar to a git diff (http://</a:t>
            </a:r>
            <a:r>
              <a:rPr lang="en-US" baseline="0" dirty="0" err="1" smtClean="0"/>
              <a:t>stackoverflow.com</a:t>
            </a:r>
            <a:r>
              <a:rPr lang="en-US" baseline="0" dirty="0" smtClean="0"/>
              <a:t>/questions/2529441/how-to-read-the-output-from-git-diff).</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473045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US" dirty="0" smtClean="0"/>
              <a:t>Lets look at the</a:t>
            </a:r>
            <a:r>
              <a:rPr lang="en-US" baseline="0" dirty="0" smtClean="0"/>
              <a:t> contents of the</a:t>
            </a:r>
            <a:r>
              <a:rPr lang="en-US" dirty="0" smtClean="0"/>
              <a:t> '</a:t>
            </a:r>
            <a:r>
              <a:rPr lang="en-US" dirty="0" err="1" smtClean="0"/>
              <a:t>hello.txt</a:t>
            </a:r>
            <a:r>
              <a:rPr lang="en-US" dirty="0" smtClean="0"/>
              <a:t>' file</a:t>
            </a:r>
            <a:r>
              <a:rPr lang="en-US" baseline="0" dirty="0" smtClean="0"/>
              <a:t> to prove that it was created and the contents of file is what we wrote in the recipe. </a:t>
            </a:r>
            <a:r>
              <a:rPr lang="en-US" dirty="0" smtClean="0"/>
              <a:t>The result of the command should show you the contents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1861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What happens when I run the command again?</a:t>
            </a:r>
          </a:p>
          <a:p>
            <a:endParaRPr lang="en-US" sz="1200" dirty="0" smtClean="0"/>
          </a:p>
          <a:p>
            <a:r>
              <a:rPr lang="en-US" sz="1200" dirty="0" smtClean="0"/>
              <a:t>Again, before you run the command -- think about it. What are your expectations now from the last time you ran it? What will the output look like?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012813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indent="-228600" algn="l" defTabSz="1219120" rtl="0" eaLnBrk="1" fontAlgn="auto" latinLnBrk="0" hangingPunct="1">
              <a:lnSpc>
                <a:spcPct val="90000"/>
              </a:lnSpc>
              <a:spcBef>
                <a:spcPts val="0"/>
              </a:spcBef>
              <a:spcAft>
                <a:spcPts val="444"/>
              </a:spcAft>
              <a:buClrTx/>
              <a:buSzTx/>
              <a:buFontTx/>
              <a:buAutoNum type="arabicPeriod"/>
              <a:tabLst/>
              <a:defRPr/>
            </a:pPr>
            <a:r>
              <a:rPr lang="en-US" sz="1200" dirty="0" smtClean="0"/>
              <a:t>Modify the contents of '</a:t>
            </a:r>
            <a:r>
              <a:rPr lang="en-US" sz="1200" dirty="0" err="1" smtClean="0"/>
              <a:t>hello.txt</a:t>
            </a:r>
            <a:r>
              <a:rPr lang="en-US" sz="1200" dirty="0" smtClean="0"/>
              <a:t>'. Save the file with the new contents.</a:t>
            </a:r>
          </a:p>
          <a:p>
            <a:pPr marL="228600" marR="0" indent="-228600" algn="l" defTabSz="1219120" rtl="0" eaLnBrk="1" fontAlgn="auto" latinLnBrk="0" hangingPunct="1">
              <a:lnSpc>
                <a:spcPct val="90000"/>
              </a:lnSpc>
              <a:spcBef>
                <a:spcPts val="0"/>
              </a:spcBef>
              <a:spcAft>
                <a:spcPts val="444"/>
              </a:spcAft>
              <a:buClrTx/>
              <a:buSzTx/>
              <a:buFontTx/>
              <a:buAutoNum type="arabicPeriod"/>
              <a:tabLst/>
              <a:defRPr/>
            </a:pPr>
            <a:r>
              <a:rPr lang="en-US" sz="1200" dirty="0" smtClean="0"/>
              <a:t>Then think about what will</a:t>
            </a:r>
            <a:r>
              <a:rPr lang="en-US" sz="1200" baseline="0" dirty="0" smtClean="0"/>
              <a:t> </a:t>
            </a:r>
            <a:r>
              <a:rPr lang="en-US" sz="1200" dirty="0" smtClean="0"/>
              <a:t>happen if you applied this recipe file again.</a:t>
            </a:r>
          </a:p>
          <a:p>
            <a:pPr marL="228600" marR="0" indent="-228600" algn="l" defTabSz="1219120" rtl="0" eaLnBrk="1" fontAlgn="auto" latinLnBrk="0" hangingPunct="1">
              <a:lnSpc>
                <a:spcPct val="90000"/>
              </a:lnSpc>
              <a:spcBef>
                <a:spcPts val="0"/>
              </a:spcBef>
              <a:spcAft>
                <a:spcPts val="444"/>
              </a:spcAft>
              <a:buClrTx/>
              <a:buSzTx/>
              <a:buFontTx/>
              <a:buAutoNum type="arabicPeriod"/>
              <a:tabLst/>
              <a:defRPr/>
            </a:pPr>
            <a:r>
              <a:rPr lang="en-US" sz="1200" dirty="0" smtClean="0"/>
              <a:t>Then use `chef-apply</a:t>
            </a:r>
            <a:r>
              <a:rPr lang="en-US" sz="1200" baseline="0" dirty="0" smtClean="0"/>
              <a:t>` to </a:t>
            </a:r>
            <a:r>
              <a:rPr lang="en-US" sz="1200" dirty="0" smtClean="0"/>
              <a:t>apply the</a:t>
            </a:r>
            <a:r>
              <a:rPr lang="en-US" sz="1200" baseline="0" dirty="0" smtClean="0"/>
              <a:t> recipe file again.</a:t>
            </a:r>
            <a:endParaRPr lang="en-US" sz="120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982886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During</a:t>
            </a:r>
            <a:r>
              <a:rPr lang="en-US" baseline="0" dirty="0" smtClean="0"/>
              <a:t> this course we are going to need our workstations to have an editor installed. </a:t>
            </a:r>
            <a:r>
              <a:rPr lang="en-US" dirty="0" smtClean="0"/>
              <a:t>There are at least three command-line editors that we can choose from</a:t>
            </a:r>
            <a:r>
              <a:rPr lang="en-US" baseline="0" dirty="0" smtClean="0"/>
              <a:t> on the Linux workstation: Emacs, Nano, or Vim.</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5691394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of course, what would happen if the file was removed?</a:t>
            </a:r>
          </a:p>
          <a:p>
            <a:endParaRPr lang="en-US" dirty="0" smtClean="0"/>
          </a:p>
          <a:p>
            <a:r>
              <a:rPr lang="en-US" dirty="0" smtClean="0"/>
              <a:t>At this point you hopefully you are starting to understand the concept of test and repair.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878383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would happen</a:t>
            </a:r>
            <a:r>
              <a:rPr lang="en-US" baseline="0" dirty="0" smtClean="0"/>
              <a:t> if the file permissions, owner or group of the file changed? In the resource that we defined have we specified the values that we desired in our policy.</a:t>
            </a:r>
            <a:endParaRPr lang="en-US" dirty="0" smtClean="0"/>
          </a:p>
          <a:p>
            <a:endParaRPr lang="en-US" dirty="0" smtClean="0"/>
          </a:p>
          <a:p>
            <a:r>
              <a:rPr lang="en-US" dirty="0" smtClean="0"/>
              <a:t>Instructor</a:t>
            </a:r>
            <a:r>
              <a:rPr lang="en-US" baseline="0" dirty="0" smtClean="0"/>
              <a:t> Note: The learner is encouraged to change the file permissions, owner, and group here but it is not required. From the resource definition they have not set any of these attributes so Chef is relying on the default values provided by the file resource. This prepares them for the next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4218884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moment and talk about the structure of a resource definition. We'll break down the resource that we defined in our recipe</a:t>
            </a:r>
            <a:r>
              <a:rPr lang="en-US" baseline="0" dirty="0" smtClean="0"/>
              <a:t>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389559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element of the resource definition is the resource type. In this instance the type is 'file'. Earlier we used 'package'. We showed you an example of 'service'.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1416547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 element is the name of the resource. This is also the first parameter being passed to the resource.</a:t>
            </a:r>
          </a:p>
          <a:p>
            <a:endParaRPr lang="en-US" dirty="0" smtClean="0"/>
          </a:p>
          <a:p>
            <a:r>
              <a:rPr lang="en-US" dirty="0" smtClean="0"/>
              <a:t>In this instance the resource name is also the relative file path to the file we want created. We could have specified a fully-qualified file path to ensure the file was written to the exact same location and not dependent on our current working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4515641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`do` and `end` keywords here define the beginning of a ruby block. The ruby block and all the contents of it are the second attributes</a:t>
            </a:r>
            <a:r>
              <a:rPr lang="en-US" baseline="0" dirty="0" smtClean="0"/>
              <a:t> </a:t>
            </a:r>
            <a:r>
              <a:rPr lang="en-US" dirty="0" smtClean="0"/>
              <a:t>to our resource.</a:t>
            </a:r>
          </a:p>
          <a:p>
            <a:endParaRPr lang="en-US" dirty="0" smtClean="0"/>
          </a:p>
          <a:p>
            <a:r>
              <a:rPr lang="en-US" dirty="0" smtClean="0"/>
              <a:t>The contents of this block contains attributes (and other things) that help describe the state of the resource. In this instance, </a:t>
            </a:r>
            <a:r>
              <a:rPr lang="en-US" smtClean="0"/>
              <a:t>the content attribute </a:t>
            </a:r>
            <a:r>
              <a:rPr lang="en-US" dirty="0" smtClean="0"/>
              <a:t>here specifies the contents of the file.</a:t>
            </a:r>
          </a:p>
          <a:p>
            <a:endParaRPr lang="en-US" dirty="0" smtClean="0"/>
          </a:p>
          <a:p>
            <a:r>
              <a:rPr lang="en-US" dirty="0" smtClean="0"/>
              <a:t>Attributes are laid out with the name of the attributes followed by a space and then the value for the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0487324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interesting part is that there is no action defined. And if you think back to the previous examples that we showed you, not all of the resources have defined actions.</a:t>
            </a:r>
          </a:p>
          <a:p>
            <a:endParaRPr lang="en-US" dirty="0" smtClean="0"/>
          </a:p>
          <a:p>
            <a:r>
              <a:rPr lang="en-US" dirty="0" smtClean="0"/>
              <a:t>So what action is the resource taking? How do you know?</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498024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Could you find that information in the documentation for the file resource?</a:t>
            </a:r>
          </a:p>
          <a:p>
            <a:endParaRPr lang="en-US" dirty="0" smtClean="0"/>
          </a:p>
          <a:p>
            <a:pPr marL="228600" indent="-228600">
              <a:buAutoNum type="arabicPeriod"/>
            </a:pPr>
            <a:r>
              <a:rPr lang="en-US" dirty="0" smtClean="0"/>
              <a:t>Read through the file Resource documentation.</a:t>
            </a:r>
          </a:p>
          <a:p>
            <a:pPr marL="228600" indent="-228600">
              <a:buAutoNum type="arabicPeriod"/>
            </a:pPr>
            <a:r>
              <a:rPr lang="en-US" dirty="0" smtClean="0"/>
              <a:t>Find the list of actions and then see if you can find the default one.</a:t>
            </a:r>
          </a:p>
          <a:p>
            <a:pPr marL="228600" indent="-228600">
              <a:buAutoNum type="arabicPeriod"/>
            </a:pPr>
            <a:r>
              <a:rPr lang="en-US" dirty="0" smtClean="0"/>
              <a:t>Find the list of attributes and find the default values for mode, owner, and group.</a:t>
            </a:r>
          </a:p>
          <a:p>
            <a:endParaRPr lang="en-US" dirty="0" smtClean="0"/>
          </a:p>
          <a:p>
            <a:r>
              <a:rPr lang="en-US" dirty="0" smtClean="0"/>
              <a:t>The reason for doing this is that we want you to return to the file resource in the the</a:t>
            </a:r>
            <a:r>
              <a:rPr lang="en-US" baseline="0" dirty="0" smtClean="0"/>
              <a:t> recipe file and add the action, if necessary, and </a:t>
            </a:r>
            <a:r>
              <a:rPr lang="en-US" dirty="0" smtClean="0"/>
              <a:t>attributes for mode, owner and group.</a:t>
            </a:r>
          </a:p>
          <a:p>
            <a:endParaRPr lang="en-US" dirty="0" smtClean="0"/>
          </a:p>
          <a:p>
            <a:r>
              <a:rPr lang="en-US" dirty="0" smtClean="0"/>
              <a:t>Instructor</a:t>
            </a:r>
            <a:r>
              <a:rPr lang="en-US" baseline="0" dirty="0" smtClean="0"/>
              <a:t> Note: Allow 10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1579829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file resources default action is to create the file. So if that is the policy we want our system to adhere to then we don't need to specify it. It doesn't hurt if you do, but you will often find when it comes to default values for actions we tend to save ourselves the keystrokes and forgo expressing them.</a:t>
            </a:r>
          </a:p>
          <a:p>
            <a:endParaRPr lang="en-US" dirty="0" smtClean="0"/>
          </a:p>
          <a:p>
            <a:r>
              <a:rPr lang="en-US" dirty="0" smtClean="0"/>
              <a:t>The file resource in the</a:t>
            </a:r>
            <a:r>
              <a:rPr lang="en-US" baseline="0" dirty="0" smtClean="0"/>
              <a:t> recipe </a:t>
            </a:r>
            <a:r>
              <a:rPr lang="en-US" dirty="0" smtClean="0"/>
              <a:t>may or</a:t>
            </a:r>
            <a:r>
              <a:rPr lang="en-US" baseline="0" dirty="0" smtClean="0"/>
              <a:t> may not need to specify the </a:t>
            </a:r>
            <a:r>
              <a:rPr lang="en-US" dirty="0" smtClean="0"/>
              <a:t>three attributes: mode; owner; and group.</a:t>
            </a:r>
            <a:endParaRPr lang="en-US" baseline="0" dirty="0" smtClean="0"/>
          </a:p>
          <a:p>
            <a:endParaRPr lang="en-US" dirty="0" smtClean="0"/>
          </a:p>
          <a:p>
            <a:r>
              <a:rPr lang="en-US" dirty="0" smtClean="0"/>
              <a:t>The mode default</a:t>
            </a:r>
            <a:r>
              <a:rPr lang="en-US" baseline="0" dirty="0" smtClean="0"/>
              <a:t> value for this Operating System is </a:t>
            </a:r>
            <a:r>
              <a:rPr lang="uk-UA" baseline="0" dirty="0" smtClean="0"/>
              <a:t>'</a:t>
            </a:r>
            <a:r>
              <a:rPr lang="en-US" baseline="0" dirty="0" smtClean="0"/>
              <a:t>0644</a:t>
            </a:r>
            <a:r>
              <a:rPr lang="uk-UA" baseline="0" dirty="0" smtClean="0"/>
              <a:t>'</a:t>
            </a:r>
            <a:r>
              <a:rPr lang="en-US" baseline="0" dirty="0" smtClean="0"/>
              <a:t>. That value could change depending on the Operating System we are currently running.</a:t>
            </a:r>
          </a:p>
          <a:p>
            <a:r>
              <a:rPr lang="en-US" baseline="0" dirty="0" smtClean="0"/>
              <a:t>The default owner is the current user. That value could change depending on who applies this policy.</a:t>
            </a:r>
          </a:p>
          <a:p>
            <a:r>
              <a:rPr lang="en-US" baseline="0" dirty="0" smtClean="0"/>
              <a:t>The default group is the POSIX group. In this instance this will be root. This could change depending on the system.</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5268236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71148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r>
              <a:rPr lang="en-US" b="1" dirty="0" smtClean="0">
                <a:latin typeface="Courier New" panose="02070309020205020404" pitchFamily="49" charset="0"/>
                <a:cs typeface="Courier New" panose="02070309020205020404" pitchFamily="49" charset="0"/>
              </a:rPr>
              <a:t>Emacs</a:t>
            </a:r>
            <a:r>
              <a:rPr lang="en-US" b="0"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a:t>
            </a:r>
            <a:r>
              <a:rPr lang="en-US" b="0" dirty="0" smtClean="0">
                <a:latin typeface="Courier New" panose="02070309020205020404" pitchFamily="49" charset="0"/>
                <a:cs typeface="Courier New" panose="02070309020205020404" pitchFamily="49" charset="0"/>
              </a:rPr>
              <a:t>(</a:t>
            </a:r>
            <a:r>
              <a:rPr lang="en-US" dirty="0" smtClean="0"/>
              <a:t>Emacs is fairly straightforward for editing files.)</a:t>
            </a:r>
            <a:endParaRPr lang="en-US" b="1" dirty="0" smtClean="0">
              <a:latin typeface="Courier New" panose="02070309020205020404" pitchFamily="49" charset="0"/>
              <a:cs typeface="Courier New" panose="02070309020205020404" pitchFamily="49" charset="0"/>
            </a:endParaRPr>
          </a:p>
          <a:p>
            <a:endParaRPr lang="en-US" dirty="0" smtClean="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OPEN FILE	$ emacs FILENAME</a:t>
            </a:r>
          </a:p>
          <a:p>
            <a:r>
              <a:rPr lang="en-US" dirty="0" smtClean="0">
                <a:latin typeface="Courier New" panose="02070309020205020404" pitchFamily="49" charset="0"/>
                <a:cs typeface="Courier New" panose="02070309020205020404" pitchFamily="49" charset="0"/>
              </a:rPr>
              <a:t>WRITE FILE	ctrl+x, ctrl+w</a:t>
            </a:r>
          </a:p>
          <a:p>
            <a:r>
              <a:rPr lang="en-US" dirty="0" smtClean="0">
                <a:latin typeface="Courier New" panose="02070309020205020404" pitchFamily="49" charset="0"/>
                <a:cs typeface="Courier New" panose="02070309020205020404" pitchFamily="49" charset="0"/>
              </a:rPr>
              <a:t>EXIT	 ctrl+x, ctrl+c</a:t>
            </a:r>
          </a:p>
          <a:p>
            <a:endParaRPr lang="en-US" dirty="0" smtClean="0">
              <a:latin typeface="Courier New" panose="02070309020205020404" pitchFamily="49" charset="0"/>
            </a:endParaRPr>
          </a:p>
          <a:p>
            <a:r>
              <a:rPr lang="en-US" b="1" dirty="0" smtClean="0">
                <a:latin typeface="Courier New" panose="02070309020205020404" pitchFamily="49" charset="0"/>
              </a:rPr>
              <a:t>Nano</a:t>
            </a:r>
            <a:r>
              <a:rPr lang="en-US" b="0" dirty="0" smtClean="0">
                <a:latin typeface="Courier New" panose="02070309020205020404" pitchFamily="49" charset="0"/>
              </a:rPr>
              <a:t>:</a:t>
            </a:r>
            <a:r>
              <a:rPr lang="en-US" b="1" dirty="0" smtClean="0">
                <a:latin typeface="Courier New" panose="02070309020205020404" pitchFamily="49" charset="0"/>
              </a:rPr>
              <a:t> </a:t>
            </a:r>
            <a:r>
              <a:rPr lang="en-US" b="0" dirty="0" smtClean="0">
                <a:latin typeface="Courier New" panose="02070309020205020404" pitchFamily="49" charset="0"/>
              </a:rPr>
              <a:t>(</a:t>
            </a:r>
            <a:r>
              <a:rPr lang="en-US" dirty="0" smtClean="0"/>
              <a:t>Nano is usually touted as the easiest editor to get started with editing through the command-line.)</a:t>
            </a:r>
            <a:endParaRPr lang="en-US" b="1" dirty="0" smtClean="0">
              <a:latin typeface="Courier New" panose="02070309020205020404" pitchFamily="49" charset="0"/>
            </a:endParaRPr>
          </a:p>
          <a:p>
            <a:endParaRPr lang="en-US" dirty="0" smtClean="0">
              <a:latin typeface="Courier New" panose="02070309020205020404" pitchFamily="49" charset="0"/>
            </a:endParaRPr>
          </a:p>
          <a:p>
            <a:pPr>
              <a:lnSpc>
                <a:spcPct val="120000"/>
              </a:lnSpc>
            </a:pPr>
            <a:r>
              <a:rPr lang="en-US" dirty="0" smtClean="0">
                <a:latin typeface="Courier New" panose="02070309020205020404" pitchFamily="49" charset="0"/>
                <a:cs typeface="Courier New" panose="02070309020205020404" pitchFamily="49" charset="0"/>
              </a:rPr>
              <a:t>OPEN FILE	$ nano FILENAME</a:t>
            </a:r>
          </a:p>
          <a:p>
            <a:r>
              <a:rPr lang="en-US" dirty="0" smtClean="0">
                <a:latin typeface="Courier New" panose="02070309020205020404" pitchFamily="49" charset="0"/>
                <a:cs typeface="Courier New" panose="02070309020205020404" pitchFamily="49" charset="0"/>
              </a:rPr>
              <a:t>WRITE (When</a:t>
            </a:r>
            <a:r>
              <a:rPr lang="en-US" baseline="0" dirty="0" smtClean="0">
                <a:latin typeface="Courier New" panose="02070309020205020404" pitchFamily="49" charset="0"/>
                <a:cs typeface="Courier New" panose="02070309020205020404" pitchFamily="49" charset="0"/>
              </a:rPr>
              <a:t> exiting</a:t>
            </a:r>
            <a:r>
              <a:rPr lang="en-US" dirty="0" smtClean="0">
                <a:latin typeface="Courier New" panose="02070309020205020404" pitchFamily="49" charset="0"/>
                <a:cs typeface="Courier New" panose="02070309020205020404" pitchFamily="49" charset="0"/>
              </a:rPr>
              <a:t>)</a:t>
            </a:r>
            <a:r>
              <a:rPr lang="en-US" baseline="0" dirty="0" smtClean="0">
                <a:latin typeface="Courier New" panose="02070309020205020404" pitchFamily="49" charset="0"/>
                <a:cs typeface="Courier New" panose="02070309020205020404" pitchFamily="49" charset="0"/>
              </a:rPr>
              <a:t> </a:t>
            </a:r>
            <a:r>
              <a:rPr lang="en-US" dirty="0" smtClean="0">
                <a:latin typeface="Courier New" panose="02070309020205020404" pitchFamily="49" charset="0"/>
                <a:cs typeface="Courier New" panose="02070309020205020404" pitchFamily="49" charset="0"/>
              </a:rPr>
              <a:t>ctrl+x, y, ENTER</a:t>
            </a:r>
          </a:p>
          <a:p>
            <a:r>
              <a:rPr lang="en-US" dirty="0" smtClean="0">
                <a:latin typeface="Courier New" panose="02070309020205020404" pitchFamily="49" charset="0"/>
                <a:cs typeface="Courier New" panose="02070309020205020404" pitchFamily="49" charset="0"/>
              </a:rPr>
              <a:t>EXIT	ctrl+x</a:t>
            </a:r>
          </a:p>
          <a:p>
            <a:endParaRPr lang="en-US" dirty="0" smtClean="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VIM</a:t>
            </a:r>
            <a:r>
              <a:rPr lang="en-US" b="0" dirty="0" smtClean="0">
                <a:latin typeface="Courier New" panose="02070309020205020404" pitchFamily="49" charset="0"/>
                <a:cs typeface="Courier New" panose="02070309020205020404" pitchFamily="49" charset="0"/>
              </a:rPr>
              <a:t>: (</a:t>
            </a:r>
            <a:r>
              <a:rPr lang="en-US" dirty="0" smtClean="0"/>
              <a:t>Vim,</a:t>
            </a:r>
            <a:r>
              <a:rPr lang="en-US" baseline="0" dirty="0" smtClean="0"/>
              <a:t> </a:t>
            </a:r>
            <a:r>
              <a:rPr lang="en-US" dirty="0" smtClean="0"/>
              <a:t>like vi,</a:t>
            </a:r>
            <a:r>
              <a:rPr lang="en-US" baseline="0" dirty="0" smtClean="0"/>
              <a:t> </a:t>
            </a:r>
            <a:r>
              <a:rPr lang="en-US" dirty="0" smtClean="0"/>
              <a:t>is more complex because of its different modes. )</a:t>
            </a:r>
            <a:endParaRPr lang="en-US" b="1" dirty="0" smtClean="0">
              <a:latin typeface="Courier New" panose="02070309020205020404" pitchFamily="49" charset="0"/>
              <a:cs typeface="Courier New" panose="02070309020205020404" pitchFamily="49" charset="0"/>
            </a:endParaRPr>
          </a:p>
          <a:p>
            <a:endParaRPr lang="en-US" dirty="0" smtClean="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OPEN FILE	$ vim FILENAME</a:t>
            </a:r>
          </a:p>
          <a:p>
            <a:pPr>
              <a:lnSpc>
                <a:spcPct val="120000"/>
              </a:lnSpc>
            </a:pPr>
            <a:r>
              <a:rPr lang="en-US" dirty="0" smtClean="0">
                <a:latin typeface="Courier New" panose="02070309020205020404" pitchFamily="49" charset="0"/>
                <a:cs typeface="Courier New" panose="02070309020205020404" pitchFamily="49" charset="0"/>
              </a:rPr>
              <a:t>START EDITING	i</a:t>
            </a:r>
          </a:p>
          <a:p>
            <a:pPr>
              <a:lnSpc>
                <a:spcPct val="120000"/>
              </a:lnSpc>
            </a:pPr>
            <a:r>
              <a:rPr lang="en-US" dirty="0" smtClean="0">
                <a:latin typeface="Courier New" panose="02070309020205020404" pitchFamily="49" charset="0"/>
                <a:cs typeface="Courier New" panose="02070309020205020404" pitchFamily="49" charset="0"/>
              </a:rPr>
              <a:t>WRITE FILE	ESC, :w</a:t>
            </a:r>
          </a:p>
          <a:p>
            <a:pPr>
              <a:lnSpc>
                <a:spcPct val="120000"/>
              </a:lnSpc>
            </a:pPr>
            <a:r>
              <a:rPr lang="en-US" dirty="0" smtClean="0">
                <a:latin typeface="Courier New" panose="02070309020205020404" pitchFamily="49" charset="0"/>
                <a:cs typeface="Courier New" panose="02070309020205020404" pitchFamily="49" charset="0"/>
              </a:rPr>
              <a:t>EXIT	ESC, :q</a:t>
            </a:r>
          </a:p>
          <a:p>
            <a:pPr>
              <a:lnSpc>
                <a:spcPct val="120000"/>
              </a:lnSpc>
            </a:pPr>
            <a:r>
              <a:rPr lang="en-US" dirty="0" smtClean="0">
                <a:latin typeface="Courier New" panose="02070309020205020404" pitchFamily="49" charset="0"/>
                <a:cs typeface="Courier New" panose="02070309020205020404" pitchFamily="49" charset="0"/>
              </a:rPr>
              <a:t>EXIT (don't write) 	ESC, :q!</a:t>
            </a:r>
          </a:p>
          <a:p>
            <a:endParaRPr lang="en-US" dirty="0" smtClean="0">
              <a:latin typeface="Courier New" panose="02070309020205020404" pitchFamily="49" charset="0"/>
              <a:cs typeface="Courier New" panose="02070309020205020404" pitchFamily="49" charset="0"/>
            </a:endParaRPr>
          </a:p>
          <a:p>
            <a:endParaRPr lang="en-US" dirty="0" smtClean="0">
              <a:latin typeface="Courier New" panose="02070309020205020404" pitchFamily="49" charset="0"/>
              <a:cs typeface="Courier New" panose="02070309020205020404" pitchFamily="49" charset="0"/>
            </a:endParaRPr>
          </a:p>
          <a:p>
            <a:endParaRPr lang="en-US" dirty="0" smtClean="0">
              <a:latin typeface="Courier New" panose="02070309020205020404" pitchFamily="49" charset="0"/>
              <a:cs typeface="Courier New" panose="02070309020205020404" pitchFamily="49" charset="0"/>
            </a:endParaRPr>
          </a:p>
          <a:p>
            <a:endParaRPr lang="en-US" dirty="0" smtClean="0">
              <a:latin typeface="Courier New" panose="02070309020205020404" pitchFamily="49" charset="0"/>
            </a:endParaRPr>
          </a:p>
          <a:p>
            <a:endParaRPr lang="en-US" dirty="0" smtClean="0">
              <a:latin typeface="Courier New" panose="02070309020205020404" pitchFamily="49"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7604463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you've practiced:</a:t>
            </a:r>
          </a:p>
          <a:p>
            <a:endParaRPr lang="en-US" dirty="0" smtClean="0"/>
          </a:p>
          <a:p>
            <a:pPr marL="171450" indent="-171450">
              <a:buFont typeface="Arial" panose="020B0604020202020204" pitchFamily="34" charset="0"/>
              <a:buChar char="•"/>
            </a:pPr>
            <a:r>
              <a:rPr lang="en-US" dirty="0" smtClean="0"/>
              <a:t>Installing an application with the package resource</a:t>
            </a:r>
          </a:p>
          <a:p>
            <a:pPr marL="171450" indent="-171450">
              <a:buFont typeface="Arial" panose="020B0604020202020204" pitchFamily="34" charset="0"/>
              <a:buChar char="•"/>
            </a:pPr>
            <a:r>
              <a:rPr lang="en-US" dirty="0" smtClean="0"/>
              <a:t>Creating a recipe file</a:t>
            </a:r>
          </a:p>
          <a:p>
            <a:pPr marL="171450" indent="-171450">
              <a:buFont typeface="Arial" panose="020B0604020202020204" pitchFamily="34" charset="0"/>
              <a:buChar char="•"/>
            </a:pPr>
            <a:r>
              <a:rPr lang="en-US" dirty="0" smtClean="0"/>
              <a:t>Creating a file with the file resource</a:t>
            </a:r>
          </a:p>
          <a:p>
            <a:pPr marL="0" indent="0">
              <a:buFont typeface="Arial" panose="020B0604020202020204" pitchFamily="34" charset="0"/>
              <a:buNone/>
            </a:pPr>
            <a:endParaRPr lang="en-US" dirty="0" smtClean="0"/>
          </a:p>
          <a:p>
            <a:pPr marL="0" indent="0">
              <a:buFont typeface="Arial" panose="020B0604020202020204" pitchFamily="34" charset="0"/>
              <a:buNone/>
            </a:pPr>
            <a:r>
              <a:rPr lang="en-US" baseline="0" dirty="0" smtClean="0"/>
              <a:t>Create a recipe that defines the following resource as its policy. When you are done defining the policy apply the policy to the system.</a:t>
            </a:r>
          </a:p>
          <a:p>
            <a:pPr marL="0" indent="0">
              <a:buFont typeface="Arial" panose="020B0604020202020204" pitchFamily="34" charset="0"/>
              <a:buNone/>
            </a:pPr>
            <a:endParaRPr lang="en-US" baseline="0" dirty="0" smtClean="0"/>
          </a:p>
          <a:p>
            <a:pPr marL="0" marR="0" indent="0" algn="l" defTabSz="1219090" rtl="0" eaLnBrk="1" fontAlgn="auto" latinLnBrk="0" hangingPunct="1">
              <a:lnSpc>
                <a:spcPct val="90000"/>
              </a:lnSpc>
              <a:spcBef>
                <a:spcPts val="0"/>
              </a:spcBef>
              <a:spcAft>
                <a:spcPts val="444"/>
              </a:spcAft>
              <a:buClrTx/>
              <a:buSzTx/>
              <a:buFont typeface="Arial" panose="020B0604020202020204" pitchFamily="34" charset="0"/>
              <a:buNone/>
              <a:tabLst/>
              <a:defRPr/>
            </a:pPr>
            <a:r>
              <a:rPr lang="en-US" dirty="0" smtClean="0"/>
              <a:t>Instructor</a:t>
            </a:r>
            <a:r>
              <a:rPr lang="en-US" baseline="0" dirty="0" smtClean="0"/>
              <a:t> Note: Allow 15 minutes to complete this exercise.</a:t>
            </a:r>
            <a:endParaRPr lang="en-US" dirty="0" smtClean="0"/>
          </a:p>
          <a:p>
            <a:pPr marL="0" indent="0">
              <a:buFont typeface="Arial" panose="020B0604020202020204" pitchFamily="34" charset="0"/>
              <a:buNone/>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6931014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Here is a</a:t>
            </a:r>
            <a:r>
              <a:rPr lang="en-US" baseline="0" dirty="0" smtClean="0"/>
              <a:t> </a:t>
            </a:r>
            <a:r>
              <a:rPr lang="en-US" dirty="0" smtClean="0"/>
              <a:t>version of the recipe</a:t>
            </a:r>
            <a:r>
              <a:rPr lang="en-US" baseline="0" dirty="0" smtClean="0"/>
              <a:t> </a:t>
            </a:r>
            <a:r>
              <a:rPr lang="en-US" dirty="0" smtClean="0"/>
              <a:t>file that installs all the editors, our tree package, and creates the message-of -the-day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6423481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smtClean="0"/>
              <a:t>This is</a:t>
            </a:r>
            <a:r>
              <a:rPr lang="en-US" baseline="0" dirty="0" smtClean="0"/>
              <a:t> how you apply the created recipe.</a:t>
            </a:r>
            <a:endParaRPr lang="en-US" dirty="0" smtClean="0"/>
          </a:p>
          <a:p>
            <a:pPr marL="0" indent="0">
              <a:buNone/>
            </a:pPr>
            <a:endParaRPr lang="en-US" dirty="0" smtClean="0"/>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9056855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finish this Resources module with a discussion.</a:t>
            </a:r>
          </a:p>
          <a:p>
            <a:endParaRPr lang="en-US" dirty="0" smtClean="0"/>
          </a:p>
          <a:p>
            <a:r>
              <a:rPr lang="en-US" dirty="0" smtClean="0"/>
              <a:t>Write down or type out a few words for each of these questions. Talk about your answers with each other.</a:t>
            </a:r>
          </a:p>
          <a:p>
            <a:endParaRPr lang="en-US" dirty="0" smtClean="0"/>
          </a:p>
          <a:p>
            <a:r>
              <a:rPr lang="en-US" dirty="0" smtClean="0"/>
              <a:t>Remember that the answer "I don't know! That's why I'm here!" is a great answer.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87638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 these four questions:</a:t>
            </a:r>
          </a:p>
          <a:p>
            <a:endParaRPr lang="en-US" dirty="0" smtClean="0"/>
          </a:p>
          <a:p>
            <a:pPr marL="171450" indent="-171450">
              <a:buFont typeface="Arial" panose="020B0604020202020204" pitchFamily="34" charset="0"/>
              <a:buChar char="•"/>
            </a:pPr>
            <a:r>
              <a:rPr lang="en-US" dirty="0" smtClean="0"/>
              <a:t>What is a resource?</a:t>
            </a:r>
          </a:p>
          <a:p>
            <a:pPr marL="171450" indent="-171450">
              <a:buFont typeface="Arial" panose="020B0604020202020204" pitchFamily="34" charset="0"/>
              <a:buChar char="•"/>
            </a:pPr>
            <a:r>
              <a:rPr lang="en-US" dirty="0" smtClean="0"/>
              <a:t>What are some other possible examples of resources?</a:t>
            </a:r>
          </a:p>
          <a:p>
            <a:pPr marL="171450" indent="-171450">
              <a:buFont typeface="Arial" panose="020B0604020202020204" pitchFamily="34" charset="0"/>
              <a:buChar char="•"/>
            </a:pPr>
            <a:r>
              <a:rPr lang="en-US" dirty="0" smtClean="0"/>
              <a:t>How did the examples resources we wrote describe the desired state of an element of our infrastructure?</a:t>
            </a:r>
          </a:p>
          <a:p>
            <a:pPr marL="171450" indent="-171450">
              <a:buFont typeface="Arial" panose="020B0604020202020204" pitchFamily="34" charset="0"/>
              <a:buChar char="•"/>
            </a:pPr>
            <a:r>
              <a:rPr lang="en-US" dirty="0" smtClean="0"/>
              <a:t>What does it mean for a resource to be a statement of configuration policy?</a:t>
            </a:r>
          </a:p>
          <a:p>
            <a:endParaRPr lang="en-US" dirty="0" smtClean="0"/>
          </a:p>
          <a:p>
            <a:r>
              <a:rPr lang="en-US" dirty="0" smtClean="0"/>
              <a:t>With your answers, turn to another person</a:t>
            </a:r>
            <a:r>
              <a:rPr lang="en-US" baseline="0" dirty="0" smtClean="0"/>
              <a:t> </a:t>
            </a:r>
            <a:r>
              <a:rPr lang="en-US" dirty="0" smtClean="0"/>
              <a:t>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answer for you?</a:t>
            </a:r>
          </a:p>
          <a:p>
            <a:endParaRPr lang="en-US" dirty="0" smtClean="0"/>
          </a:p>
          <a:p>
            <a:r>
              <a:rPr lang="en-US" dirty="0" smtClean="0"/>
              <a:t>About anything or specifically about:</a:t>
            </a:r>
          </a:p>
          <a:p>
            <a:endParaRPr lang="en-US" dirty="0" smtClean="0"/>
          </a:p>
          <a:p>
            <a:pPr marL="171450" indent="-171450">
              <a:buFont typeface="Arial" panose="020B0604020202020204" pitchFamily="34" charset="0"/>
              <a:buChar char="•"/>
            </a:pPr>
            <a:r>
              <a:rPr lang="en-US" dirty="0" smtClean="0"/>
              <a:t>`chef-apply`</a:t>
            </a:r>
          </a:p>
          <a:p>
            <a:pPr marL="171450" indent="-171450">
              <a:buFont typeface="Arial" panose="020B0604020202020204" pitchFamily="34" charset="0"/>
              <a:buChar char="•"/>
            </a:pPr>
            <a:r>
              <a:rPr lang="en-US" dirty="0" smtClean="0"/>
              <a:t>resources</a:t>
            </a:r>
          </a:p>
          <a:p>
            <a:pPr marL="171450" indent="-171450">
              <a:buFont typeface="Arial" panose="020B0604020202020204" pitchFamily="34" charset="0"/>
              <a:buChar char="•"/>
            </a:pPr>
            <a:r>
              <a:rPr lang="en-US" dirty="0" smtClean="0"/>
              <a:t>a resources default action and default attributes</a:t>
            </a:r>
          </a:p>
          <a:p>
            <a:pPr marL="171450" indent="-171450">
              <a:buFont typeface="Arial" panose="020B0604020202020204" pitchFamily="34" charset="0"/>
              <a:buChar char="•"/>
            </a:pPr>
            <a:r>
              <a:rPr lang="en-US" dirty="0" smtClean="0"/>
              <a:t>Test and Repair</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1868634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you've picked your editor, you need to find out if it is already installed. </a:t>
            </a:r>
          </a:p>
          <a:p>
            <a:endParaRPr lang="en-US" dirty="0" smtClean="0"/>
          </a:p>
          <a:p>
            <a:pPr marL="0" indent="0">
              <a:buFont typeface="+mj-lt"/>
              <a:buNone/>
            </a:pPr>
            <a:r>
              <a:rPr lang="en-US" dirty="0" smtClean="0"/>
              <a:t>Use the `which` command to ask the Operating System (OS) if it knows if there is an executable for our text editor in our path.</a:t>
            </a:r>
          </a:p>
          <a:p>
            <a:endParaRPr lang="en-US" dirty="0" smtClean="0"/>
          </a:p>
          <a:p>
            <a:r>
              <a:rPr lang="en-US" dirty="0" smtClean="0"/>
              <a:t>Is nano installed? No, it doesn't look like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803800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vim installed? No, it doesn't look like it either.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483132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emacs installed? Seems like it isn't either.</a:t>
            </a:r>
          </a:p>
          <a:p>
            <a:endParaRPr lang="en-US" dirty="0" smtClean="0"/>
          </a:p>
          <a:p>
            <a:r>
              <a:rPr lang="en-US" dirty="0" smtClean="0"/>
              <a:t>It seems your workstation doesn't have any of the preferred command-line editors installed. So that means there is a little more configuration left for you to do.</a:t>
            </a:r>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743477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before you figure out the Linux distribution and start installing packages through the distribution's specific package manager,</a:t>
            </a:r>
            <a:r>
              <a:rPr lang="en-US" baseline="0" dirty="0" smtClean="0"/>
              <a:t> </a:t>
            </a:r>
            <a:r>
              <a:rPr lang="en-US" dirty="0" smtClean="0"/>
              <a:t>this seems like a perfect opportunity to experiment with how to solve configuration problems with Chef.</a:t>
            </a:r>
          </a:p>
          <a:p>
            <a:endParaRPr lang="en-US" dirty="0" smtClean="0"/>
          </a:p>
          <a:p>
            <a:r>
              <a:rPr lang="en-US" dirty="0" smtClean="0"/>
              <a:t>One of the best ways to learn a technology is to apply the technology in every situation that it can be applied. A number of chef tools are installed on the system so lets put them to use.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790792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tool we will explore is `chef-apply`. It is a command-line application that allows us to work with resources and recipes files.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28254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3.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 Id="rId3" Type="http://schemas.openxmlformats.org/officeDocument/2006/relationships/image" Target="../media/image12.emf"/></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3.emf"/><Relationship Id="rId4" Type="http://schemas.openxmlformats.org/officeDocument/2006/relationships/image" Target="../media/image2.emf"/><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 Id="rId3" Type="http://schemas.openxmlformats.org/officeDocument/2006/relationships/image" Target="../media/image14.emf"/></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4.emf"/><Relationship Id="rId4" Type="http://schemas.openxmlformats.org/officeDocument/2006/relationships/image" Target="../media/image2.emf"/><Relationship Id="rId1" Type="http://schemas.openxmlformats.org/officeDocument/2006/relationships/themeOverride" Target="../theme/themeOverride12.xml"/><Relationship Id="rId2"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5" y="322704"/>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200"/>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1"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8"/>
            <a:ext cx="7310968" cy="706938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17" tIns="121917" rIns="121917" bIns="121917"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17" tIns="121917" rIns="121917" bIns="121917" rtlCol="0">
            <a:normAutofit/>
          </a:bodyPr>
          <a:lstStyle/>
          <a:p>
            <a:endParaRPr lang="en-US" sz="3200" dirty="0" smtClean="0"/>
          </a:p>
        </p:txBody>
      </p:sp>
      <p:sp>
        <p:nvSpPr>
          <p:cNvPr id="12" name="Title 1"/>
          <p:cNvSpPr txBox="1">
            <a:spLocks/>
          </p:cNvSpPr>
          <p:nvPr userDrawn="1"/>
        </p:nvSpPr>
        <p:spPr bwMode="white">
          <a:xfrm>
            <a:off x="8236089" y="312661"/>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900" dirty="0" smtClean="0"/>
              <a:t>Success</a:t>
            </a:r>
            <a:endParaRPr lang="en-US" sz="5900" dirty="0"/>
          </a:p>
        </p:txBody>
      </p:sp>
      <p:sp>
        <p:nvSpPr>
          <p:cNvPr id="13" name="Title 1"/>
          <p:cNvSpPr txBox="1">
            <a:spLocks/>
          </p:cNvSpPr>
          <p:nvPr userDrawn="1"/>
        </p:nvSpPr>
        <p:spPr bwMode="white">
          <a:xfrm>
            <a:off x="622768" y="312661"/>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900" dirty="0" smtClean="0"/>
              <a:t>Problem</a:t>
            </a:r>
            <a:endParaRPr lang="en-US" sz="5900"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4" y="1179744"/>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1"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8"/>
            <a:ext cx="7310968" cy="706938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17" tIns="121917" rIns="121917" bIns="121917"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17" tIns="121917" rIns="121917" bIns="121917"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4" y="1179744"/>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1" y="268017"/>
            <a:ext cx="7376583" cy="836083"/>
          </a:xfrm>
        </p:spPr>
        <p:txBody>
          <a:bodyPr anchor="ctr">
            <a:noAutofit/>
          </a:bodyPr>
          <a:lstStyle>
            <a:lvl1pPr marL="0" indent="0" algn="ctr">
              <a:buFontTx/>
              <a:buNone/>
              <a:defRPr sz="5900"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3" y="259541"/>
            <a:ext cx="7376583" cy="836083"/>
          </a:xfrm>
        </p:spPr>
        <p:txBody>
          <a:bodyPr anchor="ctr">
            <a:noAutofit/>
          </a:bodyPr>
          <a:lstStyle>
            <a:lvl1pPr marL="0" indent="0" algn="ctr">
              <a:buFontTx/>
              <a:buNone/>
              <a:defRPr sz="5900"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17" tIns="121917" rIns="121917" bIns="121917" rtlCol="0" anchor="ctr">
            <a:noAutofit/>
          </a:bodyPr>
          <a:lstStyle/>
          <a:p>
            <a:endParaRPr lang="en-US" sz="16900"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9" y="318790"/>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4" y="3505073"/>
            <a:ext cx="10974132" cy="2544287"/>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8" y="1337151"/>
            <a:ext cx="14332405" cy="566391"/>
          </a:xfrm>
          <a:ln>
            <a:noFill/>
          </a:ln>
        </p:spPr>
        <p:style>
          <a:lnRef idx="2">
            <a:schemeClr val="accent1"/>
          </a:lnRef>
          <a:fillRef idx="1">
            <a:schemeClr val="lt1"/>
          </a:fillRef>
          <a:effectRef idx="0">
            <a:schemeClr val="accent1"/>
          </a:effectRef>
          <a:fontRef idx="none"/>
        </p:style>
        <p:txBody>
          <a:bodyPr lIns="91438" tIns="0" bIns="0" anchor="ctr" anchorCtr="0">
            <a:normAutofit/>
          </a:bodyPr>
          <a:lstStyle>
            <a:lvl1pPr marL="0" indent="0">
              <a:buNone/>
              <a:defRPr sz="4300">
                <a:solidFill>
                  <a:srgbClr val="3E4346"/>
                </a:solidFill>
                <a:latin typeface="Courier New" panose="02070309020205020404" pitchFamily="49" charset="0"/>
                <a:cs typeface="Courier New" panose="02070309020205020404" pitchFamily="49" charset="0"/>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4"/>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2" y="304801"/>
            <a:ext cx="14337079" cy="827577"/>
          </a:xfrm>
        </p:spPr>
        <p:txBody>
          <a:bodyPr/>
          <a:lstStyle>
            <a:lvl1pPr>
              <a:defRPr sz="5900"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17" tIns="121917" rIns="121917" bIns="121917"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Code</a:t>
            </a:r>
            <a:endParaRPr lang="en-US" dirty="0"/>
          </a:p>
        </p:txBody>
      </p:sp>
      <p:sp>
        <p:nvSpPr>
          <p:cNvPr id="16" name="Content Placeholder 3"/>
          <p:cNvSpPr>
            <a:spLocks noGrp="1"/>
          </p:cNvSpPr>
          <p:nvPr>
            <p:ph sz="quarter" idx="10" hasCustomPrompt="1"/>
          </p:nvPr>
        </p:nvSpPr>
        <p:spPr>
          <a:xfrm>
            <a:off x="609915" y="1348278"/>
            <a:ext cx="14934884" cy="706420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5" y="2775889"/>
            <a:ext cx="14925911"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1" y="3444564"/>
            <a:ext cx="14925911"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Code</a:t>
            </a:r>
            <a:endParaRPr lang="en-US" dirty="0"/>
          </a:p>
        </p:txBody>
      </p:sp>
      <p:sp>
        <p:nvSpPr>
          <p:cNvPr id="16" name="Content Placeholder 3"/>
          <p:cNvSpPr>
            <a:spLocks noGrp="1"/>
          </p:cNvSpPr>
          <p:nvPr>
            <p:ph sz="quarter" idx="10" hasCustomPrompt="1"/>
          </p:nvPr>
        </p:nvSpPr>
        <p:spPr>
          <a:xfrm>
            <a:off x="609915" y="1348278"/>
            <a:ext cx="14934884" cy="706420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5" y="2775889"/>
            <a:ext cx="14925911"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1" y="3444564"/>
            <a:ext cx="14925911"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4" y="8518868"/>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6" y="1348278"/>
            <a:ext cx="7310937" cy="706420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9"/>
            <a:ext cx="7285940"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4"/>
            <a:ext cx="7285940"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6" y="1348278"/>
            <a:ext cx="7310937" cy="706420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9"/>
            <a:ext cx="7285940"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4"/>
            <a:ext cx="7285940"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4" y="8518868"/>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5" y="1348278"/>
            <a:ext cx="14934855" cy="3410817"/>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9"/>
            <a:ext cx="14934888" cy="3408420"/>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6" y="2775889"/>
            <a:ext cx="14925909"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2" y="3444564"/>
            <a:ext cx="14925909"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3"/>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7" y="1181820"/>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1" y="610930"/>
            <a:ext cx="3162292" cy="3118372"/>
          </a:xfrm>
          <a:prstGeom prst="rect">
            <a:avLst/>
          </a:prstGeom>
        </p:spPr>
      </p:pic>
      <p:sp>
        <p:nvSpPr>
          <p:cNvPr id="14"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Story</a:t>
            </a: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7"/>
            <a:ext cx="10972800" cy="1337551"/>
          </a:xfrm>
        </p:spPr>
        <p:txBody>
          <a:bodyPr wrap="square" lIns="91438" tIns="91438" rIns="91438" bIns="91438"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60837"/>
          </a:xfrm>
        </p:spPr>
        <p:txBody>
          <a:bodyPr wrap="square" lIns="91438" tIns="91438" rIns="91438" bIns="91438">
            <a:spAutoFit/>
          </a:bodyPr>
          <a:lstStyle>
            <a:lvl1pPr marL="0" indent="0" algn="l">
              <a:lnSpc>
                <a:spcPct val="90000"/>
              </a:lnSpc>
              <a:spcBef>
                <a:spcPts val="0"/>
              </a:spcBef>
              <a:buNone/>
              <a:defRPr sz="2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7"/>
            <a:ext cx="10972800" cy="512897"/>
          </a:xfrm>
        </p:spPr>
        <p:txBody>
          <a:bodyPr wrap="square" lIns="91438" tIns="91438" rIns="91438" bIns="91438">
            <a:spAutoFit/>
          </a:bodyPr>
          <a:lstStyle>
            <a:lvl1pPr marL="0" indent="0">
              <a:buNone/>
              <a:defRPr sz="2100" b="0" baseline="0">
                <a:solidFill>
                  <a:schemeClr val="accent3">
                    <a:lumMod val="50000"/>
                  </a:schemeClr>
                </a:solidFill>
              </a:defRPr>
            </a:lvl1pPr>
            <a:lvl2pPr marL="309019" indent="0">
              <a:buNone/>
              <a:defRPr sz="2100" b="1"/>
            </a:lvl2pPr>
            <a:lvl3pPr marL="609570" indent="0">
              <a:buNone/>
              <a:defRPr sz="2100" b="1"/>
            </a:lvl3pPr>
            <a:lvl4pPr marL="840275" indent="0">
              <a:buNone/>
              <a:defRPr sz="2100" b="1"/>
            </a:lvl4pPr>
            <a:lvl5pPr marL="1068863" indent="0">
              <a:buNone/>
              <a:defRPr sz="2100"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5280559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315963"/>
            <a:ext cx="14423693" cy="6096519"/>
          </a:xfrm>
          <a:solidFill>
            <a:schemeClr val="tx2"/>
          </a:solidFill>
          <a:ln w="12700">
            <a:solidFill>
              <a:schemeClr val="tx2"/>
            </a:solidFill>
            <a:prstDash val="dash"/>
          </a:ln>
        </p:spPr>
        <p:txBody>
          <a:bodyPr lIns="91438" tIns="45719" rIns="91438" bIns="45719">
            <a:no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337150"/>
            <a:ext cx="14422528" cy="729785"/>
          </a:xfrm>
          <a:solidFill>
            <a:schemeClr val="tx2">
              <a:lumMod val="95000"/>
              <a:lumOff val="5000"/>
            </a:schemeClr>
          </a:solidFill>
        </p:spPr>
        <p:txBody>
          <a:bodyPr lIns="91438" tIns="0" bIns="0" anchor="ctr" anchorCtr="0">
            <a:noAutofit/>
          </a:bodyPr>
          <a:lstStyle>
            <a:lvl1pPr marL="0" indent="0">
              <a:lnSpc>
                <a:spcPct val="100000"/>
              </a:lnSpc>
              <a:buNone/>
              <a:defRPr sz="3700"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7" name="Rectangle 6"/>
          <p:cNvSpPr/>
          <p:nvPr userDrawn="1"/>
        </p:nvSpPr>
        <p:spPr bwMode="auto">
          <a:xfrm>
            <a:off x="1120569" y="3237376"/>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Slide Number Placeholder 18"/>
          <p:cNvSpPr>
            <a:spLocks noGrp="1"/>
          </p:cNvSpPr>
          <p:nvPr>
            <p:ph type="sldNum" sz="quarter" idx="13"/>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
        <p:nvSpPr>
          <p:cNvPr id="4" name="Footer Placeholder 3"/>
          <p:cNvSpPr>
            <a:spLocks noGrp="1"/>
          </p:cNvSpPr>
          <p:nvPr>
            <p:ph type="ftr" sz="quarter" idx="14"/>
          </p:nvPr>
        </p:nvSpPr>
        <p:spPr/>
        <p:txBody>
          <a:bodyPr/>
          <a:lstStyle/>
          <a:p>
            <a:r>
              <a:rPr lang="en-US" dirty="0" smtClean="0"/>
              <a:t>©2015 Chef Software Inc.</a:t>
            </a:r>
            <a:endParaRPr lang="en-US" dirty="0"/>
          </a:p>
        </p:txBody>
      </p:sp>
      <p:pic>
        <p:nvPicPr>
          <p:cNvPr id="12" name="Picture 11"/>
          <p:cNvPicPr>
            <a:picLocks noChangeAspect="1"/>
          </p:cNvPicPr>
          <p:nvPr userDrawn="1"/>
        </p:nvPicPr>
        <p:blipFill>
          <a:blip r:embed="rId3"/>
          <a:stretch>
            <a:fillRect/>
          </a:stretch>
        </p:blipFill>
        <p:spPr>
          <a:xfrm>
            <a:off x="257318" y="1590361"/>
            <a:ext cx="557823" cy="354979"/>
          </a:xfrm>
          <a:prstGeom prst="rect">
            <a:avLst/>
          </a:prstGeom>
        </p:spPr>
      </p:pic>
    </p:spTree>
    <p:extLst>
      <p:ext uri="{BB962C8B-B14F-4D97-AF65-F5344CB8AC3E}">
        <p14:creationId xmlns:p14="http://schemas.microsoft.com/office/powerpoint/2010/main" val="436743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4"/>
            <a:ext cx="14423693" cy="5849089"/>
          </a:xfrm>
          <a:solidFill>
            <a:schemeClr val="tx2"/>
          </a:solidFill>
          <a:ln w="12700">
            <a:solidFill>
              <a:schemeClr val="tx2"/>
            </a:solidFill>
            <a:prstDash val="dash"/>
          </a:ln>
        </p:spPr>
        <p:txBody>
          <a:bodyPr lIns="91438" tIns="45719" rIns="91438" bIns="45719">
            <a:no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6"/>
            <a:ext cx="704149" cy="537891"/>
          </a:xfrm>
          <a:prstGeom prst="rect">
            <a:avLst/>
          </a:prstGeom>
        </p:spPr>
      </p:pic>
      <p:sp>
        <p:nvSpPr>
          <p:cNvPr id="9" name="Text Placeholder 4"/>
          <p:cNvSpPr>
            <a:spLocks noGrp="1"/>
          </p:cNvSpPr>
          <p:nvPr>
            <p:ph type="body" sz="quarter" idx="11" hasCustomPrompt="1"/>
          </p:nvPr>
        </p:nvSpPr>
        <p:spPr>
          <a:xfrm>
            <a:off x="1121104" y="1337150"/>
            <a:ext cx="14422528" cy="729785"/>
          </a:xfrm>
          <a:solidFill>
            <a:schemeClr val="tx2">
              <a:lumMod val="95000"/>
              <a:lumOff val="5000"/>
            </a:schemeClr>
          </a:solidFill>
        </p:spPr>
        <p:txBody>
          <a:bodyPr lIns="91438" tIns="0" bIns="0" anchor="ctr" anchorCtr="0">
            <a:noAutofit/>
          </a:bodyPr>
          <a:lstStyle>
            <a:lvl1pPr marL="0" indent="0">
              <a:lnSpc>
                <a:spcPct val="100000"/>
              </a:lnSpc>
              <a:buNone/>
              <a:defRPr sz="3700"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9" y="3237376"/>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pic>
        <p:nvPicPr>
          <p:cNvPr id="15" name="Picture 14"/>
          <p:cNvPicPr>
            <a:picLocks noChangeAspect="1"/>
          </p:cNvPicPr>
          <p:nvPr userDrawn="1"/>
        </p:nvPicPr>
        <p:blipFill>
          <a:blip r:embed="rId4"/>
          <a:stretch>
            <a:fillRect/>
          </a:stretch>
        </p:blipFill>
        <p:spPr>
          <a:xfrm>
            <a:off x="15153685" y="322704"/>
            <a:ext cx="782233" cy="793251"/>
          </a:xfrm>
          <a:prstGeom prst="rect">
            <a:avLst/>
          </a:prstGeom>
        </p:spPr>
      </p:pic>
    </p:spTree>
    <p:extLst>
      <p:ext uri="{BB962C8B-B14F-4D97-AF65-F5344CB8AC3E}">
        <p14:creationId xmlns:p14="http://schemas.microsoft.com/office/powerpoint/2010/main" val="19360432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File - Content Below">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Modify File with Content Below</a:t>
            </a:r>
            <a:endParaRPr lang="en-US" dirty="0"/>
          </a:p>
        </p:txBody>
      </p:sp>
      <p:sp>
        <p:nvSpPr>
          <p:cNvPr id="16" name="Content Placeholder 3"/>
          <p:cNvSpPr>
            <a:spLocks noGrp="1"/>
          </p:cNvSpPr>
          <p:nvPr>
            <p:ph sz="quarter" idx="10" hasCustomPrompt="1"/>
          </p:nvPr>
        </p:nvSpPr>
        <p:spPr>
          <a:xfrm>
            <a:off x="1121104" y="2113748"/>
            <a:ext cx="14423693" cy="3386667"/>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baseline="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1"/>
            <a:ext cx="14422528" cy="566391"/>
          </a:xfrm>
          <a:solidFill>
            <a:schemeClr val="bg1">
              <a:lumMod val="85000"/>
              <a:alpha val="50000"/>
            </a:schemeClr>
          </a:solidFill>
        </p:spPr>
        <p:txBody>
          <a:bodyPr lIns="91438" bIns="91438" anchor="ctr" anchorCtr="0">
            <a:normAutofit/>
          </a:bodyPr>
          <a:lstStyle>
            <a:lvl1pPr marL="0" indent="0">
              <a:buNone/>
              <a:defRPr sz="4300">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3"/>
            <a:ext cx="412824" cy="571604"/>
          </a:xfrm>
          <a:prstGeom prst="rect">
            <a:avLst/>
          </a:prstGeom>
        </p:spPr>
      </p:pic>
      <p:sp>
        <p:nvSpPr>
          <p:cNvPr id="7" name="Content Placeholder 5"/>
          <p:cNvSpPr>
            <a:spLocks noGrp="1"/>
          </p:cNvSpPr>
          <p:nvPr>
            <p:ph sz="quarter" idx="12"/>
          </p:nvPr>
        </p:nvSpPr>
        <p:spPr>
          <a:xfrm>
            <a:off x="1121106" y="5620512"/>
            <a:ext cx="14423695" cy="2926080"/>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Text Placeholder 13"/>
          <p:cNvSpPr>
            <a:spLocks noGrp="1"/>
          </p:cNvSpPr>
          <p:nvPr>
            <p:ph type="body" sz="quarter" idx="13" hasCustomPrompt="1"/>
          </p:nvPr>
        </p:nvSpPr>
        <p:spPr>
          <a:xfrm>
            <a:off x="1132473" y="3530281"/>
            <a:ext cx="14404273"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4" hasCustomPrompt="1"/>
          </p:nvPr>
        </p:nvSpPr>
        <p:spPr>
          <a:xfrm>
            <a:off x="1143067" y="4198956"/>
            <a:ext cx="14404273"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6"/>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7608361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Fil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Modify File with Content Right</a:t>
            </a:r>
            <a:endParaRPr lang="en-US" dirty="0"/>
          </a:p>
        </p:txBody>
      </p:sp>
      <p:sp>
        <p:nvSpPr>
          <p:cNvPr id="16" name="Content Placeholder 3"/>
          <p:cNvSpPr>
            <a:spLocks noGrp="1"/>
          </p:cNvSpPr>
          <p:nvPr>
            <p:ph sz="quarter" idx="10" hasCustomPrompt="1"/>
          </p:nvPr>
        </p:nvSpPr>
        <p:spPr>
          <a:xfrm>
            <a:off x="1121106" y="2113747"/>
            <a:ext cx="7065287" cy="6298733"/>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1"/>
            <a:ext cx="14422528" cy="566391"/>
          </a:xfrm>
          <a:solidFill>
            <a:schemeClr val="bg1">
              <a:lumMod val="85000"/>
              <a:alpha val="50000"/>
            </a:schemeClr>
          </a:solidFill>
        </p:spPr>
        <p:txBody>
          <a:bodyPr lIns="91438" bIns="91438" anchor="ctr" anchorCtr="0">
            <a:normAutofit/>
          </a:bodyPr>
          <a:lstStyle>
            <a:lvl1pPr marL="0" indent="0">
              <a:buNone/>
              <a:defRPr sz="4300"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3"/>
            <a:ext cx="412824" cy="571604"/>
          </a:xfrm>
          <a:prstGeom prst="rect">
            <a:avLst/>
          </a:prstGeom>
        </p:spPr>
      </p:pic>
      <p:sp>
        <p:nvSpPr>
          <p:cNvPr id="6" name="Content Placeholder 5"/>
          <p:cNvSpPr>
            <a:spLocks noGrp="1"/>
          </p:cNvSpPr>
          <p:nvPr>
            <p:ph sz="quarter" idx="12"/>
          </p:nvPr>
        </p:nvSpPr>
        <p:spPr>
          <a:xfrm>
            <a:off x="8478347" y="2113749"/>
            <a:ext cx="7066455" cy="6294529"/>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3" hasCustomPrompt="1"/>
          </p:nvPr>
        </p:nvSpPr>
        <p:spPr>
          <a:xfrm>
            <a:off x="1132472" y="3490154"/>
            <a:ext cx="7045184"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8" name="Text Placeholder 13"/>
          <p:cNvSpPr>
            <a:spLocks noGrp="1"/>
          </p:cNvSpPr>
          <p:nvPr>
            <p:ph type="body" sz="quarter" idx="14" hasCustomPrompt="1"/>
          </p:nvPr>
        </p:nvSpPr>
        <p:spPr>
          <a:xfrm>
            <a:off x="1143068" y="4158828"/>
            <a:ext cx="7045184"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pic>
        <p:nvPicPr>
          <p:cNvPr id="14" name="Picture 13"/>
          <p:cNvPicPr>
            <a:picLocks noChangeAspect="1"/>
          </p:cNvPicPr>
          <p:nvPr userDrawn="1"/>
        </p:nvPicPr>
        <p:blipFill>
          <a:blip r:embed="rId4"/>
          <a:stretch>
            <a:fillRect/>
          </a:stretch>
        </p:blipFill>
        <p:spPr>
          <a:xfrm>
            <a:off x="15153685" y="322704"/>
            <a:ext cx="782233" cy="793251"/>
          </a:xfrm>
          <a:prstGeom prst="rect">
            <a:avLst/>
          </a:prstGeom>
        </p:spPr>
      </p:pic>
    </p:spTree>
    <p:extLst>
      <p:ext uri="{BB962C8B-B14F-4D97-AF65-F5344CB8AC3E}">
        <p14:creationId xmlns:p14="http://schemas.microsoft.com/office/powerpoint/2010/main" val="9883554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6" y="493870"/>
            <a:ext cx="3162292" cy="3162292"/>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solidFill>
                <a:schemeClr val="bg1">
                  <a:lumMod val="85000"/>
                </a:schemeClr>
              </a:solidFill>
            </a:endParaRPr>
          </a:p>
        </p:txBody>
      </p:sp>
      <p:sp>
        <p:nvSpPr>
          <p:cNvPr id="17" name="TextBox 16"/>
          <p:cNvSpPr txBox="1"/>
          <p:nvPr userDrawn="1"/>
        </p:nvSpPr>
        <p:spPr bwMode="white">
          <a:xfrm>
            <a:off x="136962" y="488145"/>
            <a:ext cx="7134276"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17" tIns="121917" rIns="121917" bIns="121917"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2" y="488145"/>
            <a:ext cx="11554287"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400"/>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6"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65827"/>
            <a:ext cx="14793691" cy="2400539"/>
          </a:xfrm>
          <a:prstGeom prst="rect">
            <a:avLst/>
          </a:prstGeom>
          <a:noFill/>
          <a:ln>
            <a:noFill/>
          </a:ln>
          <a:effectLst/>
        </p:spPr>
        <p:txBody>
          <a:bodyPr vert="horz" wrap="square" lIns="121917" tIns="121917" rIns="121917" bIns="121917" rtlCol="0" anchor="ctr">
            <a:noAutofit/>
          </a:bodyPr>
          <a:lstStyle/>
          <a:p>
            <a:endParaRPr lang="en-US" sz="9600"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5" y="5316751"/>
            <a:ext cx="11018907" cy="1631135"/>
          </a:xfrm>
          <a:prstGeom prst="rect">
            <a:avLst/>
          </a:prstGeom>
        </p:spPr>
        <p:txBody>
          <a:bodyPr vert="horz" wrap="square" lIns="121917" tIns="121917" rIns="121917" bIns="121917" rtlCol="0">
            <a:normAutofit/>
          </a:bodyPr>
          <a:lstStyle/>
          <a:p>
            <a:endParaRPr lang="en-US" sz="3200" dirty="0" smtClean="0"/>
          </a:p>
        </p:txBody>
      </p:sp>
      <p:sp>
        <p:nvSpPr>
          <p:cNvPr id="25" name="TextBox 24"/>
          <p:cNvSpPr txBox="1"/>
          <p:nvPr userDrawn="1"/>
        </p:nvSpPr>
        <p:spPr bwMode="white">
          <a:xfrm>
            <a:off x="2228685" y="5129979"/>
            <a:ext cx="11778401" cy="784439"/>
          </a:xfrm>
          <a:prstGeom prst="rect">
            <a:avLst/>
          </a:prstGeom>
        </p:spPr>
        <p:txBody>
          <a:bodyPr vert="horz" wrap="square" lIns="121917" tIns="121917" rIns="121917" bIns="121917"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4" y="5989431"/>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900"/>
            <a:ext cx="11319040" cy="1528233"/>
          </a:xfrm>
        </p:spPr>
        <p:txBody>
          <a:bodyPr anchor="ctr">
            <a:normAutofit/>
          </a:bodyPr>
          <a:lstStyle>
            <a:lvl1pPr marL="121914" indent="0">
              <a:spcBef>
                <a:spcPts val="800"/>
              </a:spcBef>
              <a:buNone/>
              <a:defRPr sz="3700"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825183" y="551456"/>
            <a:ext cx="2064800" cy="2093881"/>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2" y="488145"/>
            <a:ext cx="7134276"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1" y="551455"/>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336439" y="482874"/>
            <a:ext cx="2255044" cy="2255044"/>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2" y="488145"/>
            <a:ext cx="12824551" cy="2378219"/>
          </a:xfrm>
          <a:prstGeom prst="rect">
            <a:avLst/>
          </a:prstGeom>
          <a:noFill/>
          <a:ln>
            <a:noFill/>
          </a:ln>
          <a:effectLst/>
        </p:spPr>
        <p:txBody>
          <a:bodyPr vert="horz" wrap="square" lIns="121917" tIns="121917" rIns="121917" bIns="121917" rtlCol="0" anchor="ctr">
            <a:noAutofit/>
          </a:bodyPr>
          <a:lstStyle/>
          <a:p>
            <a:endParaRPr lang="en-US" sz="9600"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2" y="488145"/>
            <a:ext cx="12824551"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latin typeface="Courier New" panose="02070309020205020404" pitchFamily="49" charset="0"/>
                <a:cs typeface="Courier New" panose="02070309020205020404" pitchFamily="49" charset="0"/>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3" y="298922"/>
            <a:ext cx="2608891" cy="347852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theme" Target="../theme/theme1.xml"/><Relationship Id="rId26"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2"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6"/>
            <a:ext cx="5486400" cy="486833"/>
          </a:xfrm>
          <a:prstGeom prst="rect">
            <a:avLst/>
          </a:prstGeom>
        </p:spPr>
        <p:txBody>
          <a:bodyPr vert="horz" lIns="91438" tIns="45719" rIns="91438" bIns="45719"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6"/>
            <a:ext cx="3657600" cy="486833"/>
          </a:xfrm>
          <a:prstGeom prst="rect">
            <a:avLst/>
          </a:prstGeom>
        </p:spPr>
        <p:txBody>
          <a:bodyPr vert="horz" lIns="91438" tIns="45719" rIns="91438" bIns="45719"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6" cstate="print">
            <a:extLst>
              <a:ext uri="{28A0092B-C50C-407E-A947-70E740481C1C}">
                <a14:useLocalDpi xmlns:a14="http://schemas.microsoft.com/office/drawing/2010/main" val="0"/>
              </a:ext>
            </a:extLst>
          </a:blip>
          <a:stretch>
            <a:fillRect/>
          </a:stretch>
        </p:blipFill>
        <p:spPr>
          <a:xfrm>
            <a:off x="15142981" y="8178793"/>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3" r:id="rId3"/>
    <p:sldLayoutId id="2147483777" r:id="rId4"/>
    <p:sldLayoutId id="2147483772" r:id="rId5"/>
    <p:sldLayoutId id="2147483781" r:id="rId6"/>
    <p:sldLayoutId id="2147483768" r:id="rId7"/>
    <p:sldLayoutId id="2147483782" r:id="rId8"/>
    <p:sldLayoutId id="2147483785" r:id="rId9"/>
    <p:sldLayoutId id="2147483770" r:id="rId10"/>
    <p:sldLayoutId id="2147483774" r:id="rId11"/>
    <p:sldLayoutId id="2147483771" r:id="rId12"/>
    <p:sldLayoutId id="2147483776" r:id="rId13"/>
    <p:sldLayoutId id="2147483764" r:id="rId14"/>
    <p:sldLayoutId id="2147483780" r:id="rId15"/>
    <p:sldLayoutId id="2147483766" r:id="rId16"/>
    <p:sldLayoutId id="2147483779" r:id="rId17"/>
    <p:sldLayoutId id="2147483767" r:id="rId18"/>
    <p:sldLayoutId id="2147483723" r:id="rId19"/>
    <p:sldLayoutId id="2147483790" r:id="rId20"/>
    <p:sldLayoutId id="2147483791" r:id="rId21"/>
    <p:sldLayoutId id="2147483792" r:id="rId22"/>
    <p:sldLayoutId id="2147483793" r:id="rId23"/>
    <p:sldLayoutId id="2147483794" r:id="rId2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090" rtl="0" eaLnBrk="1" latinLnBrk="0" hangingPunct="1">
        <a:lnSpc>
          <a:spcPct val="90000"/>
        </a:lnSpc>
        <a:spcBef>
          <a:spcPct val="0"/>
        </a:spcBef>
        <a:buNone/>
        <a:defRPr lang="en-US" sz="5900" b="1" kern="1200" cap="none" spc="0" baseline="0" dirty="0" smtClean="0">
          <a:ln w="3175">
            <a:noFill/>
          </a:ln>
          <a:solidFill>
            <a:schemeClr val="accent1"/>
          </a:solidFill>
          <a:effectLst/>
          <a:latin typeface="+mj-lt"/>
          <a:ea typeface="+mn-ea"/>
          <a:cs typeface="Arial" charset="0"/>
        </a:defRPr>
      </a:lvl1pPr>
    </p:titleStyle>
    <p:bodyStyle>
      <a:lvl1pPr marL="0" indent="0" algn="l" defTabSz="1219090" rtl="0" eaLnBrk="1" latinLnBrk="0" hangingPunct="1">
        <a:lnSpc>
          <a:spcPct val="100000"/>
        </a:lnSpc>
        <a:spcBef>
          <a:spcPts val="800"/>
        </a:spcBef>
        <a:buSzPct val="90000"/>
        <a:buFont typeface="Arial" pitchFamily="34" charset="0"/>
        <a:buNone/>
        <a:defRPr sz="4300" kern="1200" baseline="0">
          <a:solidFill>
            <a:schemeClr val="accent3">
              <a:lumMod val="50000"/>
            </a:schemeClr>
          </a:solidFill>
          <a:latin typeface="+mn-lt"/>
          <a:ea typeface="+mn-ea"/>
          <a:cs typeface="+mn-cs"/>
        </a:defRPr>
      </a:lvl1pPr>
      <a:lvl2pPr marL="309019" indent="0" algn="l" defTabSz="1219090" rtl="0" eaLnBrk="1" latinLnBrk="0" hangingPunct="1">
        <a:lnSpc>
          <a:spcPct val="100000"/>
        </a:lnSpc>
        <a:spcBef>
          <a:spcPts val="800"/>
        </a:spcBef>
        <a:buSzPct val="90000"/>
        <a:buFont typeface="Arial" pitchFamily="34" charset="0"/>
        <a:buNone/>
        <a:defRPr sz="3700" kern="1200" baseline="0">
          <a:solidFill>
            <a:schemeClr val="accent3">
              <a:lumMod val="50000"/>
            </a:schemeClr>
          </a:solidFill>
          <a:latin typeface="+mn-lt"/>
          <a:ea typeface="+mn-ea"/>
          <a:cs typeface="+mn-cs"/>
        </a:defRPr>
      </a:lvl2pPr>
      <a:lvl3pPr marL="609570" indent="0" algn="l" defTabSz="121909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75" indent="0" algn="l" defTabSz="1219090" rtl="0" eaLnBrk="1" latinLnBrk="0" hangingPunct="1">
        <a:lnSpc>
          <a:spcPct val="100000"/>
        </a:lnSpc>
        <a:spcBef>
          <a:spcPts val="800"/>
        </a:spcBef>
        <a:buSzPct val="90000"/>
        <a:buFont typeface="Arial" pitchFamily="34" charset="0"/>
        <a:buNone/>
        <a:defRPr sz="2700" kern="1200" baseline="0">
          <a:solidFill>
            <a:schemeClr val="accent3">
              <a:lumMod val="50000"/>
            </a:schemeClr>
          </a:solidFill>
          <a:latin typeface="+mn-lt"/>
          <a:ea typeface="+mn-ea"/>
          <a:cs typeface="+mn-cs"/>
        </a:defRPr>
      </a:lvl4pPr>
      <a:lvl5pPr marL="1068863" indent="0" algn="l" defTabSz="121909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499"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2044"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588"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1134"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9090" rtl="0" eaLnBrk="1" latinLnBrk="0" hangingPunct="1">
        <a:defRPr sz="2400" kern="1200">
          <a:solidFill>
            <a:schemeClr val="tx1"/>
          </a:solidFill>
          <a:latin typeface="+mn-lt"/>
          <a:ea typeface="+mn-ea"/>
          <a:cs typeface="+mn-cs"/>
        </a:defRPr>
      </a:lvl1pPr>
      <a:lvl2pPr marL="609546" algn="l" defTabSz="1219090" rtl="0" eaLnBrk="1" latinLnBrk="0" hangingPunct="1">
        <a:defRPr sz="2400" kern="1200">
          <a:solidFill>
            <a:schemeClr val="tx1"/>
          </a:solidFill>
          <a:latin typeface="+mn-lt"/>
          <a:ea typeface="+mn-ea"/>
          <a:cs typeface="+mn-cs"/>
        </a:defRPr>
      </a:lvl2pPr>
      <a:lvl3pPr marL="1219090" algn="l" defTabSz="1219090" rtl="0" eaLnBrk="1" latinLnBrk="0" hangingPunct="1">
        <a:defRPr sz="2400" kern="1200">
          <a:solidFill>
            <a:schemeClr val="tx1"/>
          </a:solidFill>
          <a:latin typeface="+mn-lt"/>
          <a:ea typeface="+mn-ea"/>
          <a:cs typeface="+mn-cs"/>
        </a:defRPr>
      </a:lvl3pPr>
      <a:lvl4pPr marL="1828636" algn="l" defTabSz="1219090" rtl="0" eaLnBrk="1" latinLnBrk="0" hangingPunct="1">
        <a:defRPr sz="2400" kern="1200">
          <a:solidFill>
            <a:schemeClr val="tx1"/>
          </a:solidFill>
          <a:latin typeface="+mn-lt"/>
          <a:ea typeface="+mn-ea"/>
          <a:cs typeface="+mn-cs"/>
        </a:defRPr>
      </a:lvl4pPr>
      <a:lvl5pPr marL="2438182" algn="l" defTabSz="1219090" rtl="0" eaLnBrk="1" latinLnBrk="0" hangingPunct="1">
        <a:defRPr sz="2400" kern="1200">
          <a:solidFill>
            <a:schemeClr val="tx1"/>
          </a:solidFill>
          <a:latin typeface="+mn-lt"/>
          <a:ea typeface="+mn-ea"/>
          <a:cs typeface="+mn-cs"/>
        </a:defRPr>
      </a:lvl5pPr>
      <a:lvl6pPr marL="3047726" algn="l" defTabSz="1219090" rtl="0" eaLnBrk="1" latinLnBrk="0" hangingPunct="1">
        <a:defRPr sz="2400" kern="1200">
          <a:solidFill>
            <a:schemeClr val="tx1"/>
          </a:solidFill>
          <a:latin typeface="+mn-lt"/>
          <a:ea typeface="+mn-ea"/>
          <a:cs typeface="+mn-cs"/>
        </a:defRPr>
      </a:lvl6pPr>
      <a:lvl7pPr marL="3657271" algn="l" defTabSz="1219090" rtl="0" eaLnBrk="1" latinLnBrk="0" hangingPunct="1">
        <a:defRPr sz="2400" kern="1200">
          <a:solidFill>
            <a:schemeClr val="tx1"/>
          </a:solidFill>
          <a:latin typeface="+mn-lt"/>
          <a:ea typeface="+mn-ea"/>
          <a:cs typeface="+mn-cs"/>
        </a:defRPr>
      </a:lvl7pPr>
      <a:lvl8pPr marL="4266816" algn="l" defTabSz="1219090" rtl="0" eaLnBrk="1" latinLnBrk="0" hangingPunct="1">
        <a:defRPr sz="2400" kern="1200">
          <a:solidFill>
            <a:schemeClr val="tx1"/>
          </a:solidFill>
          <a:latin typeface="+mn-lt"/>
          <a:ea typeface="+mn-ea"/>
          <a:cs typeface="+mn-cs"/>
        </a:defRPr>
      </a:lvl8pPr>
      <a:lvl9pPr marL="4876361" algn="l" defTabSz="121909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hyperlink" Target="https://docs.chef.io/resources.html"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hyperlink" Target="https://docs.chef.io/resource_package.html"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hyperlink" Target="https://docs.chef.io/resource_service.html"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hyperlink" Target="https://docs.chef.io/resource_file.html"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hyperlink" Target="https://docs.chef.io/resource_file.html"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6.xml"/><Relationship Id="rId3"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8.xml"/><Relationship Id="rId3" Type="http://schemas.openxmlformats.org/officeDocument/2006/relationships/image" Target="../media/image1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7.xml"/><Relationship Id="rId3" Type="http://schemas.openxmlformats.org/officeDocument/2006/relationships/hyperlink" Target="https://docs.chef.io/resources.html"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Chef Resources</a:t>
            </a:r>
            <a:endParaRPr lang="en-US" dirty="0"/>
          </a:p>
        </p:txBody>
      </p:sp>
      <p:sp>
        <p:nvSpPr>
          <p:cNvPr id="3" name="Subtitle 2"/>
          <p:cNvSpPr>
            <a:spLocks noGrp="1"/>
          </p:cNvSpPr>
          <p:nvPr>
            <p:ph type="subTitle" idx="1"/>
          </p:nvPr>
        </p:nvSpPr>
        <p:spPr bwMode="auto"/>
        <p:txBody>
          <a:bodyPr/>
          <a:lstStyle/>
          <a:p>
            <a:r>
              <a:rPr lang="en-US" dirty="0"/>
              <a:t>Chef's Fundamental Building </a:t>
            </a:r>
            <a:r>
              <a:rPr lang="en-US" dirty="0" smtClean="0"/>
              <a:t>Blocks </a:t>
            </a:r>
            <a:endParaRPr lang="en-US" dirty="0"/>
          </a:p>
        </p:txBody>
      </p:sp>
      <p:sp>
        <p:nvSpPr>
          <p:cNvPr id="7" name="Footer Placeholder 2"/>
          <p:cNvSpPr>
            <a:spLocks noGrp="1"/>
          </p:cNvSpPr>
          <p:nvPr>
            <p:ph type="ftr" sz="quarter" idx="10"/>
          </p:nvPr>
        </p:nvSpPr>
        <p:spPr>
          <a:xfrm>
            <a:off x="324401" y="8594298"/>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33190427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a:t>
            </a:r>
            <a:r>
              <a:rPr lang="en-US" dirty="0" smtClean="0"/>
              <a:t>Can </a:t>
            </a:r>
            <a:r>
              <a:rPr lang="en-US" dirty="0"/>
              <a:t>chef-apply </a:t>
            </a:r>
            <a:r>
              <a:rPr lang="en-US" dirty="0" smtClean="0"/>
              <a:t>Do</a:t>
            </a:r>
            <a:r>
              <a:rPr lang="en-US" dirty="0"/>
              <a:t>?</a:t>
            </a:r>
          </a:p>
        </p:txBody>
      </p:sp>
      <p:sp>
        <p:nvSpPr>
          <p:cNvPr id="3" name="Content Placeholder 2"/>
          <p:cNvSpPr>
            <a:spLocks noGrp="1"/>
          </p:cNvSpPr>
          <p:nvPr>
            <p:ph sz="quarter" idx="10"/>
          </p:nvPr>
        </p:nvSpPr>
        <p:spPr>
          <a:xfrm>
            <a:off x="1121104" y="2315965"/>
            <a:ext cx="14423693" cy="5723689"/>
          </a:xfrm>
        </p:spPr>
        <p:txBody>
          <a:bodyPr/>
          <a:lstStyle/>
          <a:p>
            <a:r>
              <a:rPr lang="en-US" sz="2300" dirty="0"/>
              <a:t>Usage: chef-apply [RECIPE_FILE] [-e RECIPE_TEXT] [-s]                                 </a:t>
            </a:r>
          </a:p>
          <a:p>
            <a:r>
              <a:rPr lang="en-US" sz="2300" dirty="0"/>
              <a:t>        --[no-]color                 Use colored output, defaults to enabled          </a:t>
            </a:r>
          </a:p>
          <a:p>
            <a:r>
              <a:rPr lang="en-US" sz="2300" dirty="0"/>
              <a:t>    -e, --execute RECIPE_TEXT        Execute resources supplied in a string           </a:t>
            </a:r>
          </a:p>
          <a:p>
            <a:r>
              <a:rPr lang="en-US" sz="2300" dirty="0"/>
              <a:t>    -j JSON_ATTRIBS,                 Load attributes from a JSON file or URL          </a:t>
            </a:r>
          </a:p>
          <a:p>
            <a:r>
              <a:rPr lang="en-US" sz="2300" dirty="0"/>
              <a:t>        --json-attributes                                                             </a:t>
            </a:r>
          </a:p>
          <a:p>
            <a:r>
              <a:rPr lang="en-US" sz="2300" dirty="0"/>
              <a:t>    -l, --log_level LEVEL            Set the log level (debug, info, warn, error, fatal)                                                                                    </a:t>
            </a:r>
          </a:p>
          <a:p>
            <a:r>
              <a:rPr lang="en-US" sz="2300" dirty="0"/>
              <a:t>        --minimal-ohai               Only run the bare minimum ohai plugins chef need ...</a:t>
            </a:r>
          </a:p>
          <a:p>
            <a:r>
              <a:rPr lang="en-US" sz="2300" dirty="0"/>
              <a:t>    -s, --</a:t>
            </a:r>
            <a:r>
              <a:rPr lang="en-US" sz="2300" dirty="0" err="1"/>
              <a:t>stdin</a:t>
            </a:r>
            <a:r>
              <a:rPr lang="en-US" sz="2300" dirty="0"/>
              <a:t>                      Execute resources read from STDIN                </a:t>
            </a:r>
          </a:p>
          <a:p>
            <a:r>
              <a:rPr lang="en-US" sz="2300" dirty="0"/>
              <a:t>    -v, --version                    Show chef version                                </a:t>
            </a:r>
          </a:p>
          <a:p>
            <a:r>
              <a:rPr lang="en-US" sz="2300" dirty="0"/>
              <a:t>    -W, --why-run                    Enable </a:t>
            </a:r>
            <a:r>
              <a:rPr lang="en-US" sz="2300" dirty="0" err="1"/>
              <a:t>whyrun</a:t>
            </a:r>
            <a:r>
              <a:rPr lang="en-US" sz="2300" dirty="0"/>
              <a:t> mode                               </a:t>
            </a:r>
          </a:p>
          <a:p>
            <a:r>
              <a:rPr lang="en-US" sz="2300" dirty="0"/>
              <a:t>    -h, --help                       Show this message </a:t>
            </a:r>
          </a:p>
        </p:txBody>
      </p:sp>
      <p:sp>
        <p:nvSpPr>
          <p:cNvPr id="4" name="Text Placeholder 3"/>
          <p:cNvSpPr>
            <a:spLocks noGrp="1"/>
          </p:cNvSpPr>
          <p:nvPr>
            <p:ph type="body" sz="quarter" idx="11"/>
          </p:nvPr>
        </p:nvSpPr>
        <p:spPr/>
        <p:txBody>
          <a:bodyPr>
            <a:normAutofit/>
          </a:bodyPr>
          <a:lstStyle/>
          <a:p>
            <a:r>
              <a:rPr lang="en-US" dirty="0"/>
              <a:t>$ sudo chef-apply --help</a:t>
            </a:r>
          </a:p>
        </p:txBody>
      </p:sp>
      <p:sp>
        <p:nvSpPr>
          <p:cNvPr id="5" name="Footer Placeholder 4"/>
          <p:cNvSpPr>
            <a:spLocks noGrp="1"/>
          </p:cNvSpPr>
          <p:nvPr>
            <p:ph type="ftr" sz="quarter" idx="14"/>
          </p:nvPr>
        </p:nvSpPr>
        <p:spPr>
          <a:xfrm>
            <a:off x="324401"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10</a:t>
            </a:fld>
            <a:endParaRPr lang="en-US" dirty="0"/>
          </a:p>
        </p:txBody>
      </p:sp>
      <p:sp>
        <p:nvSpPr>
          <p:cNvPr id="7" name="Rectangle 6"/>
          <p:cNvSpPr/>
          <p:nvPr/>
        </p:nvSpPr>
        <p:spPr bwMode="auto">
          <a:xfrm>
            <a:off x="1120569" y="323737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8695862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Resources</a:t>
            </a:r>
            <a:endParaRPr lang="en-US" dirty="0"/>
          </a:p>
        </p:txBody>
      </p:sp>
      <p:sp>
        <p:nvSpPr>
          <p:cNvPr id="3" name="Subtitle 2"/>
          <p:cNvSpPr>
            <a:spLocks noGrp="1"/>
          </p:cNvSpPr>
          <p:nvPr>
            <p:ph type="subTitle" idx="4294967295"/>
          </p:nvPr>
        </p:nvSpPr>
        <p:spPr>
          <a:xfrm>
            <a:off x="3013754" y="3506119"/>
            <a:ext cx="10974132" cy="3346421"/>
          </a:xfrm>
        </p:spPr>
        <p:txBody>
          <a:bodyPr>
            <a:normAutofit fontScale="92500"/>
          </a:bodyPr>
          <a:lstStyle/>
          <a:p>
            <a:r>
              <a:rPr lang="en-US" dirty="0" smtClean="0"/>
              <a:t>A resource is a statement of configuration policy. </a:t>
            </a:r>
          </a:p>
          <a:p>
            <a:endParaRPr lang="en-US" dirty="0"/>
          </a:p>
          <a:p>
            <a:r>
              <a:rPr lang="en-US" dirty="0" smtClean="0"/>
              <a:t>It describes the desired state of an element of your infrastructure and the steps needed to bring that item to the desired state.</a:t>
            </a:r>
          </a:p>
        </p:txBody>
      </p:sp>
      <p:sp>
        <p:nvSpPr>
          <p:cNvPr id="5" name="Content Placeholder 3"/>
          <p:cNvSpPr>
            <a:spLocks noGrp="1"/>
          </p:cNvSpPr>
          <p:nvPr>
            <p:ph sz="quarter" idx="4294967295"/>
          </p:nvPr>
        </p:nvSpPr>
        <p:spPr>
          <a:xfrm>
            <a:off x="3724633" y="7483799"/>
            <a:ext cx="8917577" cy="524133"/>
          </a:xfrm>
        </p:spPr>
        <p:txBody>
          <a:bodyPr anchor="ctr">
            <a:normAutofit/>
          </a:bodyPr>
          <a:lstStyle>
            <a:lvl1pPr marL="0" indent="0" algn="ctr">
              <a:buNone/>
              <a:defRPr sz="1800">
                <a:solidFill>
                  <a:schemeClr val="tx1"/>
                </a:solidFill>
              </a:defRPr>
            </a:lvl1pPr>
          </a:lstStyle>
          <a:p>
            <a:pPr lvl="0"/>
            <a:r>
              <a:rPr lang="en-US" sz="3200" dirty="0">
                <a:hlinkClick r:id="rId3"/>
              </a:rPr>
              <a:t>https://</a:t>
            </a:r>
            <a:r>
              <a:rPr lang="en-US" sz="3200" dirty="0" smtClean="0">
                <a:hlinkClick r:id="rId3"/>
              </a:rPr>
              <a:t>docs.chef.io/resources.html</a:t>
            </a:r>
            <a:endParaRPr lang="en-US" sz="3200" dirty="0" smtClean="0"/>
          </a:p>
          <a:p>
            <a:pPr lvl="0"/>
            <a:endParaRPr lang="en-US" sz="3200"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2208205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Package</a:t>
            </a:r>
          </a:p>
        </p:txBody>
      </p:sp>
      <p:sp>
        <p:nvSpPr>
          <p:cNvPr id="4" name="Slide Number Placeholder 3"/>
          <p:cNvSpPr>
            <a:spLocks noGrp="1"/>
          </p:cNvSpPr>
          <p:nvPr>
            <p:ph type="sldNum" sz="quarter" idx="11"/>
          </p:nvPr>
        </p:nvSpPr>
        <p:spPr/>
        <p:txBody>
          <a:bodyPr/>
          <a:lstStyle/>
          <a:p>
            <a:fld id="{D3C6E21F-9381-4880-84FB-1E73165A9E9D}" type="slidenum">
              <a:rPr lang="en-US" smtClean="0"/>
              <a:pPr/>
              <a:t>12</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201"/>
            <a:ext cx="14898624" cy="1567583"/>
          </a:xfrm>
          <a:ln>
            <a:solidFill>
              <a:schemeClr val="tx1"/>
            </a:solidFill>
            <a:prstDash val="sysDash"/>
          </a:ln>
        </p:spPr>
        <p:txBody>
          <a:bodyPr/>
          <a:lstStyle/>
          <a:p>
            <a:r>
              <a:rPr lang="en-US" b="1" dirty="0">
                <a:latin typeface="Courier New" panose="02070309020205020404" pitchFamily="49" charset="0"/>
              </a:rPr>
              <a:t>package '</a:t>
            </a:r>
            <a:r>
              <a:rPr lang="en-US" b="1" dirty="0" err="1" smtClean="0">
                <a:latin typeface="Courier New" panose="02070309020205020404" pitchFamily="49" charset="0"/>
              </a:rPr>
              <a:t>httpd</a:t>
            </a:r>
            <a:r>
              <a:rPr lang="en-US" b="1" dirty="0">
                <a:latin typeface="Courier New" panose="02070309020205020404" pitchFamily="49" charset="0"/>
              </a:rPr>
              <a:t>'</a:t>
            </a:r>
          </a:p>
          <a:p>
            <a:endParaRPr lang="en-US" dirty="0"/>
          </a:p>
        </p:txBody>
      </p:sp>
      <p:sp>
        <p:nvSpPr>
          <p:cNvPr id="13" name="Text Placeholder 4"/>
          <p:cNvSpPr txBox="1">
            <a:spLocks/>
          </p:cNvSpPr>
          <p:nvPr/>
        </p:nvSpPr>
        <p:spPr bwMode="white">
          <a:xfrm>
            <a:off x="677333" y="3674304"/>
            <a:ext cx="14898624" cy="3423781"/>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package named </a:t>
            </a:r>
            <a:r>
              <a:rPr lang="en-US" sz="3700" dirty="0" smtClean="0"/>
              <a:t>'</a:t>
            </a:r>
            <a:r>
              <a:rPr lang="en-US" sz="3700" dirty="0" err="1" smtClean="0"/>
              <a:t>httpd</a:t>
            </a:r>
            <a:r>
              <a:rPr lang="en-US" sz="3700" dirty="0"/>
              <a:t>'</a:t>
            </a:r>
            <a:r>
              <a:rPr lang="en-US" sz="3700" dirty="0" smtClean="0"/>
              <a:t> </a:t>
            </a:r>
            <a:r>
              <a:rPr lang="en-US" sz="3700" dirty="0"/>
              <a:t>is installed.</a:t>
            </a:r>
          </a:p>
          <a:p>
            <a:endParaRPr lang="en-US" sz="3700" dirty="0"/>
          </a:p>
          <a:p>
            <a:pPr lvl="1"/>
            <a:endParaRPr lang="de-DE" sz="3200" dirty="0"/>
          </a:p>
          <a:p>
            <a:pPr lvl="1"/>
            <a:endParaRPr lang="en-US" sz="3200" dirty="0"/>
          </a:p>
          <a:p>
            <a:endParaRPr lang="en-US" sz="3700" dirty="0"/>
          </a:p>
        </p:txBody>
      </p:sp>
      <p:sp>
        <p:nvSpPr>
          <p:cNvPr id="14"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docs.chef.io/resource_package.html</a:t>
            </a:r>
            <a:endParaRPr lang="en-US" dirty="0" smtClean="0">
              <a:cs typeface="Courier New" panose="02070309020205020404" pitchFamily="49" charset="0"/>
            </a:endParaRPr>
          </a:p>
          <a:p>
            <a:pPr algn="ctr"/>
            <a:endParaRPr lang="en-US" sz="2400" dirty="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23179888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Service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13</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200"/>
            <a:ext cx="14898624" cy="2402651"/>
          </a:xfrm>
          <a:ln>
            <a:solidFill>
              <a:schemeClr val="tx1"/>
            </a:solidFill>
            <a:prstDash val="sysDash"/>
          </a:ln>
        </p:spPr>
        <p:txBody>
          <a:bodyPr/>
          <a:lstStyle/>
          <a:p>
            <a:r>
              <a:rPr lang="en-US" b="1" dirty="0">
                <a:latin typeface="Courier New" panose="02070309020205020404" pitchFamily="49" charset="0"/>
              </a:rPr>
              <a:t>service </a:t>
            </a:r>
            <a:r>
              <a:rPr lang="en-US" b="1" dirty="0" smtClean="0">
                <a:latin typeface="Courier New" panose="02070309020205020404" pitchFamily="49" charset="0"/>
              </a:rPr>
              <a:t>'</a:t>
            </a:r>
            <a:r>
              <a:rPr lang="en-US" b="1" dirty="0" err="1" smtClean="0">
                <a:latin typeface="Courier New" panose="02070309020205020404" pitchFamily="49" charset="0"/>
              </a:rPr>
              <a:t>ntp</a:t>
            </a:r>
            <a:r>
              <a:rPr lang="en-US" b="1" dirty="0">
                <a:latin typeface="Courier New" panose="02070309020205020404" pitchFamily="49" charset="0"/>
              </a:rPr>
              <a:t>'</a:t>
            </a:r>
            <a:r>
              <a:rPr lang="en-US" b="1" dirty="0" smtClean="0">
                <a:latin typeface="Courier New" panose="02070309020205020404" pitchFamily="49" charset="0"/>
              </a:rPr>
              <a:t> </a:t>
            </a:r>
            <a:r>
              <a:rPr lang="en-US" b="1" dirty="0">
                <a:latin typeface="Courier New" panose="02070309020205020404" pitchFamily="49" charset="0"/>
              </a:rPr>
              <a:t>do</a:t>
            </a:r>
          </a:p>
          <a:p>
            <a:r>
              <a:rPr lang="en-US" b="1" dirty="0">
                <a:latin typeface="Courier New" panose="02070309020205020404" pitchFamily="49" charset="0"/>
              </a:rPr>
              <a:t>  action [ :enable, :start ]</a:t>
            </a:r>
          </a:p>
          <a:p>
            <a:r>
              <a:rPr lang="en-US" b="1" dirty="0">
                <a:latin typeface="Courier New" panose="02070309020205020404" pitchFamily="49" charset="0"/>
              </a:rPr>
              <a:t>end</a:t>
            </a:r>
          </a:p>
          <a:p>
            <a:endParaRPr lang="en-US" dirty="0"/>
          </a:p>
        </p:txBody>
      </p:sp>
      <p:sp>
        <p:nvSpPr>
          <p:cNvPr id="13" name="Text Placeholder 4"/>
          <p:cNvSpPr txBox="1">
            <a:spLocks/>
          </p:cNvSpPr>
          <p:nvPr/>
        </p:nvSpPr>
        <p:spPr bwMode="white">
          <a:xfrm>
            <a:off x="677333" y="4759892"/>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service named </a:t>
            </a:r>
            <a:r>
              <a:rPr lang="en-US" sz="3700" dirty="0" smtClean="0"/>
              <a:t>'</a:t>
            </a:r>
            <a:r>
              <a:rPr lang="en-US" sz="3700" dirty="0" err="1" smtClean="0"/>
              <a:t>ntp</a:t>
            </a:r>
            <a:r>
              <a:rPr lang="en-US" sz="3700" dirty="0"/>
              <a:t>'</a:t>
            </a:r>
            <a:r>
              <a:rPr lang="en-US" sz="3700" dirty="0" smtClean="0"/>
              <a:t> </a:t>
            </a:r>
            <a:r>
              <a:rPr lang="en-US" sz="3700" dirty="0"/>
              <a:t>is enabled (start on reboot) and started.</a:t>
            </a:r>
          </a:p>
          <a:p>
            <a:endParaRPr lang="en-US" sz="3700" dirty="0"/>
          </a:p>
          <a:p>
            <a:pPr lvl="1"/>
            <a:endParaRPr lang="de-DE" sz="3200" dirty="0"/>
          </a:p>
          <a:p>
            <a:pPr lvl="1"/>
            <a:endParaRPr lang="en-US" sz="3200" dirty="0"/>
          </a:p>
          <a:p>
            <a:endParaRPr lang="en-US" sz="3700" dirty="0"/>
          </a:p>
        </p:txBody>
      </p:sp>
      <p:sp>
        <p:nvSpPr>
          <p:cNvPr id="8"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docs.chef.io/resource_service.html</a:t>
            </a:r>
            <a:endParaRPr lang="en-US" dirty="0" smtClean="0">
              <a:cs typeface="Courier New" panose="02070309020205020404" pitchFamily="49" charset="0"/>
            </a:endParaRPr>
          </a:p>
          <a:p>
            <a:pPr algn="ctr"/>
            <a:endParaRPr lang="en-US" dirty="0" smtClean="0">
              <a:cs typeface="Courier New" panose="02070309020205020404" pitchFamily="49" charset="0"/>
            </a:endParaRPr>
          </a:p>
          <a:p>
            <a:pPr algn="ctr"/>
            <a:endParaRPr lang="en-US" sz="2400" dirty="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1845415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File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14</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200"/>
            <a:ext cx="14898624" cy="2402651"/>
          </a:xfrm>
          <a:ln>
            <a:solidFill>
              <a:schemeClr val="tx1"/>
            </a:solidFill>
            <a:prstDash val="sysDash"/>
          </a:ln>
        </p:spPr>
        <p:txBody>
          <a:bodyPr/>
          <a:lstStyle/>
          <a:p>
            <a:r>
              <a:rPr lang="en-US" b="1" dirty="0">
                <a:latin typeface="Courier New" panose="02070309020205020404" pitchFamily="49" charset="0"/>
              </a:rPr>
              <a:t>file </a:t>
            </a:r>
            <a:r>
              <a:rPr lang="en-US" b="1" dirty="0" smtClean="0">
                <a:latin typeface="Courier New" panose="02070309020205020404" pitchFamily="49" charset="0"/>
              </a:rPr>
              <a:t>'/</a:t>
            </a:r>
            <a:r>
              <a:rPr lang="en-US" b="1" dirty="0">
                <a:latin typeface="Courier New" panose="02070309020205020404" pitchFamily="49" charset="0"/>
              </a:rPr>
              <a:t>etc/</a:t>
            </a:r>
            <a:r>
              <a:rPr lang="en-US" b="1" dirty="0" err="1" smtClean="0">
                <a:latin typeface="Courier New" panose="02070309020205020404" pitchFamily="49" charset="0"/>
              </a:rPr>
              <a:t>motd</a:t>
            </a:r>
            <a:r>
              <a:rPr lang="en-US" b="1" dirty="0">
                <a:latin typeface="Courier New" panose="02070309020205020404" pitchFamily="49" charset="0"/>
              </a:rPr>
              <a:t>'</a:t>
            </a:r>
            <a:r>
              <a:rPr lang="en-US" b="1" dirty="0" smtClean="0">
                <a:latin typeface="Courier New" panose="02070309020205020404" pitchFamily="49" charset="0"/>
              </a:rPr>
              <a:t> </a:t>
            </a:r>
            <a:r>
              <a:rPr lang="en-US" b="1" dirty="0">
                <a:latin typeface="Courier New" panose="02070309020205020404" pitchFamily="49" charset="0"/>
              </a:rPr>
              <a:t>do</a:t>
            </a:r>
          </a:p>
          <a:p>
            <a:r>
              <a:rPr lang="en-US" b="1" dirty="0">
                <a:latin typeface="Courier New" panose="02070309020205020404" pitchFamily="49" charset="0"/>
              </a:rPr>
              <a:t>  content </a:t>
            </a:r>
            <a:r>
              <a:rPr lang="en-US" b="1" dirty="0" smtClean="0">
                <a:latin typeface="Courier New" panose="02070309020205020404" pitchFamily="49" charset="0"/>
              </a:rPr>
              <a:t>'This </a:t>
            </a:r>
            <a:r>
              <a:rPr lang="en-US" b="1" dirty="0">
                <a:latin typeface="Courier New" panose="02070309020205020404" pitchFamily="49" charset="0"/>
              </a:rPr>
              <a:t>company is the property ..</a:t>
            </a:r>
            <a:r>
              <a:rPr lang="en-US" b="1" dirty="0" smtClean="0">
                <a:latin typeface="Courier New" panose="02070309020205020404" pitchFamily="49" charset="0"/>
              </a:rPr>
              <a:t>.'</a:t>
            </a:r>
            <a:endParaRPr lang="en-US" b="1" dirty="0">
              <a:latin typeface="Courier New" panose="02070309020205020404" pitchFamily="49" charset="0"/>
            </a:endParaRPr>
          </a:p>
          <a:p>
            <a:r>
              <a:rPr lang="en-US" b="1" dirty="0">
                <a:latin typeface="Courier New" panose="02070309020205020404" pitchFamily="49" charset="0"/>
              </a:rPr>
              <a:t>end</a:t>
            </a:r>
          </a:p>
          <a:p>
            <a:endParaRPr lang="en-US" dirty="0"/>
          </a:p>
        </p:txBody>
      </p:sp>
      <p:sp>
        <p:nvSpPr>
          <p:cNvPr id="13" name="Text Placeholder 4"/>
          <p:cNvSpPr txBox="1">
            <a:spLocks/>
          </p:cNvSpPr>
          <p:nvPr/>
        </p:nvSpPr>
        <p:spPr bwMode="white">
          <a:xfrm>
            <a:off x="677333" y="4759892"/>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file name </a:t>
            </a:r>
            <a:r>
              <a:rPr lang="en-US" sz="3700" dirty="0" smtClean="0"/>
              <a:t>'/</a:t>
            </a:r>
            <a:r>
              <a:rPr lang="en-US" sz="3700" dirty="0"/>
              <a:t>etc/</a:t>
            </a:r>
            <a:r>
              <a:rPr lang="en-US" sz="3700" dirty="0" err="1" smtClean="0"/>
              <a:t>motd</a:t>
            </a:r>
            <a:r>
              <a:rPr lang="en-US" sz="3700" dirty="0"/>
              <a:t>'</a:t>
            </a:r>
            <a:r>
              <a:rPr lang="en-US" sz="3700" dirty="0" smtClean="0"/>
              <a:t> </a:t>
            </a:r>
            <a:r>
              <a:rPr lang="en-US" sz="3700" dirty="0"/>
              <a:t>is created with content </a:t>
            </a:r>
            <a:r>
              <a:rPr lang="uk-UA" sz="3700" dirty="0" smtClean="0"/>
              <a:t>'</a:t>
            </a:r>
            <a:r>
              <a:rPr lang="en-US" sz="3700" dirty="0" smtClean="0"/>
              <a:t>This </a:t>
            </a:r>
            <a:r>
              <a:rPr lang="en-US" sz="3700" dirty="0"/>
              <a:t>company is the property ..</a:t>
            </a:r>
            <a:r>
              <a:rPr lang="en-US" sz="3700" dirty="0" smtClean="0"/>
              <a:t>.</a:t>
            </a:r>
            <a:r>
              <a:rPr lang="uk-UA" sz="3700" dirty="0" smtClean="0"/>
              <a:t>'</a:t>
            </a:r>
            <a:endParaRPr lang="en-US" sz="3700" dirty="0"/>
          </a:p>
          <a:p>
            <a:endParaRPr lang="en-US" sz="3700" dirty="0"/>
          </a:p>
          <a:p>
            <a:pPr lvl="1"/>
            <a:endParaRPr lang="de-DE" sz="3200" dirty="0"/>
          </a:p>
          <a:p>
            <a:pPr lvl="1"/>
            <a:endParaRPr lang="en-US" sz="3200" dirty="0"/>
          </a:p>
          <a:p>
            <a:endParaRPr lang="en-US" sz="3700" dirty="0"/>
          </a:p>
        </p:txBody>
      </p:sp>
      <p:sp>
        <p:nvSpPr>
          <p:cNvPr id="14"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docs.chef.io/resource_file.html</a:t>
            </a:r>
            <a:endParaRPr lang="en-US" dirty="0" smtClean="0">
              <a:cs typeface="Courier New" panose="02070309020205020404" pitchFamily="49" charset="0"/>
            </a:endParaRPr>
          </a:p>
          <a:p>
            <a:pPr algn="ctr"/>
            <a:endParaRPr lang="en-US" dirty="0">
              <a:cs typeface="Courier New" panose="02070309020205020404" pitchFamily="49" charset="0"/>
            </a:endParaRPr>
          </a:p>
        </p:txBody>
      </p:sp>
    </p:spTree>
    <p:extLst>
      <p:ext uri="{BB962C8B-B14F-4D97-AF65-F5344CB8AC3E}">
        <p14:creationId xmlns:p14="http://schemas.microsoft.com/office/powerpoint/2010/main" val="34378227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File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15</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200"/>
            <a:ext cx="14898624" cy="2402651"/>
          </a:xfrm>
          <a:ln>
            <a:solidFill>
              <a:schemeClr val="tx1"/>
            </a:solidFill>
            <a:prstDash val="sysDash"/>
          </a:ln>
        </p:spPr>
        <p:txBody>
          <a:bodyPr/>
          <a:lstStyle/>
          <a:p>
            <a:r>
              <a:rPr lang="en-US" b="1" dirty="0">
                <a:latin typeface="Courier New" panose="02070309020205020404" pitchFamily="49" charset="0"/>
              </a:rPr>
              <a:t>file </a:t>
            </a:r>
            <a:r>
              <a:rPr lang="uk-UA" b="1" dirty="0" smtClean="0">
                <a:latin typeface="Courier New" panose="02070309020205020404" pitchFamily="49" charset="0"/>
              </a:rPr>
              <a:t>'</a:t>
            </a:r>
            <a:r>
              <a:rPr lang="en-US" b="1" dirty="0" smtClean="0">
                <a:latin typeface="Courier New" panose="02070309020205020404" pitchFamily="49" charset="0"/>
              </a:rPr>
              <a:t>/</a:t>
            </a:r>
            <a:r>
              <a:rPr lang="en-US" b="1" dirty="0" err="1">
                <a:latin typeface="Courier New" panose="02070309020205020404" pitchFamily="49" charset="0"/>
              </a:rPr>
              <a:t>etc</a:t>
            </a:r>
            <a:r>
              <a:rPr lang="en-US" b="1" dirty="0">
                <a:latin typeface="Courier New" panose="02070309020205020404" pitchFamily="49" charset="0"/>
              </a:rPr>
              <a:t>/</a:t>
            </a:r>
            <a:r>
              <a:rPr lang="en-US" b="1" dirty="0" err="1" smtClean="0">
                <a:latin typeface="Courier New" panose="02070309020205020404" pitchFamily="49" charset="0"/>
              </a:rPr>
              <a:t>php.ini.default</a:t>
            </a:r>
            <a:r>
              <a:rPr lang="uk-UA" b="1" dirty="0" smtClean="0">
                <a:latin typeface="Courier New" panose="02070309020205020404" pitchFamily="49" charset="0"/>
              </a:rPr>
              <a:t>'</a:t>
            </a:r>
            <a:r>
              <a:rPr lang="en-US" b="1" dirty="0" smtClean="0">
                <a:latin typeface="Courier New" panose="02070309020205020404" pitchFamily="49" charset="0"/>
              </a:rPr>
              <a:t> </a:t>
            </a:r>
            <a:r>
              <a:rPr lang="en-US" b="1" dirty="0">
                <a:latin typeface="Courier New" panose="02070309020205020404" pitchFamily="49" charset="0"/>
              </a:rPr>
              <a:t>do</a:t>
            </a:r>
          </a:p>
          <a:p>
            <a:r>
              <a:rPr lang="en-US" b="1" dirty="0">
                <a:latin typeface="Courier New" panose="02070309020205020404" pitchFamily="49" charset="0"/>
              </a:rPr>
              <a:t>  action :delete</a:t>
            </a:r>
          </a:p>
          <a:p>
            <a:r>
              <a:rPr lang="en-US" b="1" dirty="0">
                <a:latin typeface="Courier New" panose="02070309020205020404" pitchFamily="49" charset="0"/>
              </a:rPr>
              <a:t>end</a:t>
            </a:r>
          </a:p>
          <a:p>
            <a:endParaRPr lang="en-US" dirty="0"/>
          </a:p>
        </p:txBody>
      </p:sp>
      <p:sp>
        <p:nvSpPr>
          <p:cNvPr id="13" name="Text Placeholder 4"/>
          <p:cNvSpPr txBox="1">
            <a:spLocks/>
          </p:cNvSpPr>
          <p:nvPr/>
        </p:nvSpPr>
        <p:spPr bwMode="white">
          <a:xfrm>
            <a:off x="677333" y="4759892"/>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file name </a:t>
            </a:r>
            <a:r>
              <a:rPr lang="uk-UA" sz="3700" dirty="0" smtClean="0"/>
              <a:t>'</a:t>
            </a:r>
            <a:r>
              <a:rPr lang="en-US" sz="3700" dirty="0" smtClean="0"/>
              <a:t>/</a:t>
            </a:r>
            <a:r>
              <a:rPr lang="en-US" sz="3700" dirty="0" err="1" smtClean="0"/>
              <a:t>etc</a:t>
            </a:r>
            <a:r>
              <a:rPr lang="en-US" sz="3700" dirty="0" smtClean="0"/>
              <a:t>/</a:t>
            </a:r>
            <a:r>
              <a:rPr lang="en-US" sz="3700" dirty="0" err="1" smtClean="0"/>
              <a:t>php.ini.default</a:t>
            </a:r>
            <a:r>
              <a:rPr lang="uk-UA" sz="3700" dirty="0" smtClean="0"/>
              <a:t>'</a:t>
            </a:r>
            <a:r>
              <a:rPr lang="en-US" sz="3700" dirty="0" smtClean="0"/>
              <a:t> </a:t>
            </a:r>
            <a:r>
              <a:rPr lang="en-US" sz="3700" dirty="0"/>
              <a:t>is deleted.</a:t>
            </a:r>
          </a:p>
          <a:p>
            <a:endParaRPr lang="en-US" sz="3700" dirty="0"/>
          </a:p>
          <a:p>
            <a:pPr lvl="1"/>
            <a:endParaRPr lang="de-DE" sz="3200" dirty="0"/>
          </a:p>
          <a:p>
            <a:pPr lvl="1"/>
            <a:endParaRPr lang="en-US" sz="3200" dirty="0"/>
          </a:p>
          <a:p>
            <a:endParaRPr lang="en-US" sz="3700" dirty="0"/>
          </a:p>
        </p:txBody>
      </p:sp>
      <p:sp>
        <p:nvSpPr>
          <p:cNvPr id="8"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docs.chef.io/resource_file.html</a:t>
            </a:r>
            <a:endParaRPr lang="en-US" dirty="0" smtClean="0">
              <a:cs typeface="Courier New" panose="02070309020205020404" pitchFamily="49" charset="0"/>
            </a:endParaRPr>
          </a:p>
          <a:p>
            <a:pPr algn="ctr"/>
            <a:endParaRPr lang="en-US" dirty="0">
              <a:cs typeface="Courier New" panose="02070309020205020404" pitchFamily="49" charset="0"/>
            </a:endParaRPr>
          </a:p>
        </p:txBody>
      </p:sp>
    </p:spTree>
    <p:extLst>
      <p:ext uri="{BB962C8B-B14F-4D97-AF65-F5344CB8AC3E}">
        <p14:creationId xmlns:p14="http://schemas.microsoft.com/office/powerpoint/2010/main" val="1107161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Using the –e </a:t>
            </a:r>
            <a:r>
              <a:rPr lang="en-US" dirty="0"/>
              <a:t>E</a:t>
            </a:r>
            <a:r>
              <a:rPr lang="en-US" dirty="0" smtClean="0"/>
              <a:t>xecute Option</a:t>
            </a:r>
            <a:endParaRPr lang="en-US" dirty="0"/>
          </a:p>
        </p:txBody>
      </p:sp>
      <p:sp>
        <p:nvSpPr>
          <p:cNvPr id="3" name="Content Placeholder 2"/>
          <p:cNvSpPr>
            <a:spLocks noGrp="1"/>
          </p:cNvSpPr>
          <p:nvPr>
            <p:ph sz="quarter" idx="10"/>
          </p:nvPr>
        </p:nvSpPr>
        <p:spPr>
          <a:xfrm>
            <a:off x="1121104" y="2315965"/>
            <a:ext cx="14423693" cy="5723689"/>
          </a:xfrm>
        </p:spPr>
        <p:txBody>
          <a:bodyPr/>
          <a:lstStyle/>
          <a:p>
            <a:r>
              <a:rPr lang="en-US" sz="2300" dirty="0"/>
              <a:t>Usage: chef-apply [RECIPE_FILE] [-e RECIPE_TEXT] [-s]                                 </a:t>
            </a:r>
          </a:p>
          <a:p>
            <a:r>
              <a:rPr lang="en-US" sz="2300" dirty="0"/>
              <a:t>        --[no-]color                 Use colored output, defaults to enabled          </a:t>
            </a:r>
          </a:p>
          <a:p>
            <a:r>
              <a:rPr lang="en-US" sz="2300" dirty="0"/>
              <a:t>    -e, --execute RECIPE_TEXT        Execute resources supplied in a string           </a:t>
            </a:r>
          </a:p>
          <a:p>
            <a:r>
              <a:rPr lang="en-US" sz="2300" dirty="0"/>
              <a:t>    -j JSON_ATTRIBS,                 Load attributes from a JSON file or URL          </a:t>
            </a:r>
          </a:p>
          <a:p>
            <a:r>
              <a:rPr lang="en-US" sz="2300" dirty="0"/>
              <a:t>        --</a:t>
            </a:r>
            <a:r>
              <a:rPr lang="en-US" sz="2300" dirty="0" err="1"/>
              <a:t>json</a:t>
            </a:r>
            <a:r>
              <a:rPr lang="en-US" sz="2300" dirty="0"/>
              <a:t>-attributes                                                             </a:t>
            </a:r>
          </a:p>
          <a:p>
            <a:r>
              <a:rPr lang="en-US" sz="2300" dirty="0"/>
              <a:t>    -l, --log_level LEVEL            Set the log level (debug, info, warn, error, fatal)                                                                                    </a:t>
            </a:r>
          </a:p>
          <a:p>
            <a:r>
              <a:rPr lang="en-US" sz="2300" dirty="0"/>
              <a:t>        --minimal-ohai               Only run the bare minimum ohai plugins chef need ...</a:t>
            </a:r>
          </a:p>
          <a:p>
            <a:r>
              <a:rPr lang="en-US" sz="2300" dirty="0"/>
              <a:t>    -s, --</a:t>
            </a:r>
            <a:r>
              <a:rPr lang="en-US" sz="2300" dirty="0" err="1"/>
              <a:t>stdin</a:t>
            </a:r>
            <a:r>
              <a:rPr lang="en-US" sz="2300" dirty="0"/>
              <a:t>                      Execute resources read from STDIN                </a:t>
            </a:r>
          </a:p>
          <a:p>
            <a:r>
              <a:rPr lang="en-US" sz="2300" dirty="0"/>
              <a:t>    -v, --version                    Show chef version                                </a:t>
            </a:r>
          </a:p>
          <a:p>
            <a:r>
              <a:rPr lang="en-US" sz="2300" dirty="0"/>
              <a:t>    -W, --why-run                    Enable </a:t>
            </a:r>
            <a:r>
              <a:rPr lang="en-US" sz="2300" dirty="0" err="1"/>
              <a:t>whyrun</a:t>
            </a:r>
            <a:r>
              <a:rPr lang="en-US" sz="2300" dirty="0"/>
              <a:t> mode                               </a:t>
            </a:r>
          </a:p>
          <a:p>
            <a:r>
              <a:rPr lang="en-US" sz="2300" dirty="0"/>
              <a:t>    -h, --help                       Show this message </a:t>
            </a:r>
          </a:p>
        </p:txBody>
      </p:sp>
      <p:sp>
        <p:nvSpPr>
          <p:cNvPr id="4" name="Text Placeholder 3"/>
          <p:cNvSpPr>
            <a:spLocks noGrp="1"/>
          </p:cNvSpPr>
          <p:nvPr>
            <p:ph type="body" sz="quarter" idx="11"/>
          </p:nvPr>
        </p:nvSpPr>
        <p:spPr/>
        <p:txBody>
          <a:bodyPr>
            <a:normAutofit/>
          </a:bodyPr>
          <a:lstStyle/>
          <a:p>
            <a:r>
              <a:rPr lang="en-US" dirty="0"/>
              <a:t>$ sudo chef-apply --help</a:t>
            </a:r>
          </a:p>
        </p:txBody>
      </p:sp>
      <p:sp>
        <p:nvSpPr>
          <p:cNvPr id="5" name="Footer Placeholder 4"/>
          <p:cNvSpPr>
            <a:spLocks noGrp="1"/>
          </p:cNvSpPr>
          <p:nvPr>
            <p:ph type="ftr" sz="quarter" idx="14"/>
          </p:nvPr>
        </p:nvSpPr>
        <p:spPr>
          <a:xfrm>
            <a:off x="324401"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
        <p:nvSpPr>
          <p:cNvPr id="7" name="Rectangle 6"/>
          <p:cNvSpPr/>
          <p:nvPr/>
        </p:nvSpPr>
        <p:spPr bwMode="auto">
          <a:xfrm>
            <a:off x="1120569" y="323737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pic>
        <p:nvPicPr>
          <p:cNvPr id="8" name="Picture 7"/>
          <p:cNvPicPr>
            <a:picLocks noChangeAspect="1"/>
          </p:cNvPicPr>
          <p:nvPr/>
        </p:nvPicPr>
        <p:blipFill>
          <a:blip r:embed="rId3"/>
          <a:stretch>
            <a:fillRect/>
          </a:stretch>
        </p:blipFill>
        <p:spPr>
          <a:xfrm>
            <a:off x="1" y="1318652"/>
            <a:ext cx="1022351" cy="805432"/>
          </a:xfrm>
          <a:prstGeom prst="rect">
            <a:avLst/>
          </a:prstGeom>
        </p:spPr>
      </p:pic>
    </p:spTree>
    <p:extLst>
      <p:ext uri="{BB962C8B-B14F-4D97-AF65-F5344CB8AC3E}">
        <p14:creationId xmlns:p14="http://schemas.microsoft.com/office/powerpoint/2010/main" val="12139519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 y="304801"/>
            <a:ext cx="15544800" cy="827577"/>
          </a:xfrm>
        </p:spPr>
        <p:txBody>
          <a:bodyPr>
            <a:normAutofit/>
          </a:bodyPr>
          <a:lstStyle/>
          <a:p>
            <a:r>
              <a:rPr lang="en-US" dirty="0" smtClean="0"/>
              <a:t>Group Exercise: Install </a:t>
            </a:r>
            <a:r>
              <a:rPr lang="en-US" dirty="0" err="1" smtClean="0"/>
              <a:t>nano</a:t>
            </a:r>
            <a:r>
              <a:rPr lang="en-US" dirty="0" smtClean="0"/>
              <a:t>, emacs or vim</a:t>
            </a:r>
            <a:endParaRPr lang="en-US" dirty="0"/>
          </a:p>
        </p:txBody>
      </p:sp>
      <p:sp>
        <p:nvSpPr>
          <p:cNvPr id="3" name="Content Placeholder 2"/>
          <p:cNvSpPr>
            <a:spLocks noGrp="1"/>
          </p:cNvSpPr>
          <p:nvPr>
            <p:ph sz="quarter" idx="10"/>
          </p:nvPr>
        </p:nvSpPr>
        <p:spPr>
          <a:xfrm>
            <a:off x="1121104" y="2315966"/>
            <a:ext cx="14423693" cy="2916997"/>
          </a:xfrm>
        </p:spPr>
        <p:txBody>
          <a:bodyPr/>
          <a:lstStyle/>
          <a:p>
            <a:r>
              <a:rPr lang="en-US" dirty="0"/>
              <a:t>Recipe: (chef-apply cookbook)::(chef-apply recipe)</a:t>
            </a:r>
          </a:p>
          <a:p>
            <a:r>
              <a:rPr lang="en-US" dirty="0"/>
              <a:t>  * </a:t>
            </a:r>
            <a:r>
              <a:rPr lang="en-US" dirty="0" err="1"/>
              <a:t>yum_package</a:t>
            </a:r>
            <a:r>
              <a:rPr lang="en-US" dirty="0"/>
              <a:t>[</a:t>
            </a:r>
            <a:r>
              <a:rPr lang="en-US" dirty="0" err="1"/>
              <a:t>nano</a:t>
            </a:r>
            <a:r>
              <a:rPr lang="en-US" dirty="0"/>
              <a:t>] action install</a:t>
            </a:r>
          </a:p>
          <a:p>
            <a:r>
              <a:rPr lang="en-US" dirty="0"/>
              <a:t>    - install version 2.0.9-7.el6 of package nano</a:t>
            </a:r>
          </a:p>
        </p:txBody>
      </p:sp>
      <p:sp>
        <p:nvSpPr>
          <p:cNvPr id="4" name="Text Placeholder 3"/>
          <p:cNvSpPr>
            <a:spLocks noGrp="1"/>
          </p:cNvSpPr>
          <p:nvPr>
            <p:ph type="body" sz="quarter" idx="11"/>
          </p:nvPr>
        </p:nvSpPr>
        <p:spPr/>
        <p:txBody>
          <a:bodyPr>
            <a:normAutofit/>
          </a:bodyPr>
          <a:lstStyle/>
          <a:p>
            <a:r>
              <a:rPr lang="en-US" dirty="0"/>
              <a:t>$ sudo chef-apply -e "package '</a:t>
            </a:r>
            <a:r>
              <a:rPr lang="en-US" dirty="0" err="1"/>
              <a:t>nano</a:t>
            </a:r>
            <a:r>
              <a:rPr lang="en-US" dirty="0"/>
              <a:t>'"</a:t>
            </a:r>
          </a:p>
        </p:txBody>
      </p:sp>
      <p:sp>
        <p:nvSpPr>
          <p:cNvPr id="5" name="Footer Placeholder 4"/>
          <p:cNvSpPr>
            <a:spLocks noGrp="1"/>
          </p:cNvSpPr>
          <p:nvPr>
            <p:ph type="ftr" sz="quarter" idx="14"/>
          </p:nvPr>
        </p:nvSpPr>
        <p:spPr>
          <a:xfrm>
            <a:off x="324401"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
        <p:nvSpPr>
          <p:cNvPr id="7" name="Rectangle 6"/>
          <p:cNvSpPr/>
          <p:nvPr/>
        </p:nvSpPr>
        <p:spPr bwMode="auto">
          <a:xfrm>
            <a:off x="1120569" y="323737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2930175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Group Exercise: Did I </a:t>
            </a:r>
            <a:r>
              <a:rPr lang="en-US" dirty="0" smtClean="0"/>
              <a:t>Install My Editor?</a:t>
            </a:r>
            <a:endParaRPr lang="en-US" dirty="0"/>
          </a:p>
        </p:txBody>
      </p:sp>
      <p:sp>
        <p:nvSpPr>
          <p:cNvPr id="3" name="Content Placeholder 2"/>
          <p:cNvSpPr>
            <a:spLocks noGrp="1"/>
          </p:cNvSpPr>
          <p:nvPr>
            <p:ph sz="quarter" idx="10"/>
          </p:nvPr>
        </p:nvSpPr>
        <p:spPr>
          <a:xfrm>
            <a:off x="1121104" y="2315965"/>
            <a:ext cx="14423693" cy="2260140"/>
          </a:xfrm>
        </p:spPr>
        <p:txBody>
          <a:bodyPr/>
          <a:lstStyle/>
          <a:p>
            <a:r>
              <a:rPr lang="en-US" dirty="0"/>
              <a:t>/bin/</a:t>
            </a:r>
            <a:r>
              <a:rPr lang="en-US" dirty="0" err="1"/>
              <a:t>nano</a:t>
            </a:r>
            <a:endParaRPr lang="en-US" dirty="0"/>
          </a:p>
        </p:txBody>
      </p:sp>
      <p:sp>
        <p:nvSpPr>
          <p:cNvPr id="4" name="Text Placeholder 3"/>
          <p:cNvSpPr>
            <a:spLocks noGrp="1"/>
          </p:cNvSpPr>
          <p:nvPr>
            <p:ph type="body" sz="quarter" idx="11"/>
          </p:nvPr>
        </p:nvSpPr>
        <p:spPr/>
        <p:txBody>
          <a:bodyPr>
            <a:normAutofit/>
          </a:bodyPr>
          <a:lstStyle/>
          <a:p>
            <a:r>
              <a:rPr lang="en-US" dirty="0"/>
              <a:t>$ which nano</a:t>
            </a:r>
          </a:p>
        </p:txBody>
      </p:sp>
      <p:sp>
        <p:nvSpPr>
          <p:cNvPr id="5" name="Footer Placeholder 4"/>
          <p:cNvSpPr>
            <a:spLocks noGrp="1"/>
          </p:cNvSpPr>
          <p:nvPr>
            <p:ph type="ftr" sz="quarter" idx="14"/>
          </p:nvPr>
        </p:nvSpPr>
        <p:spPr>
          <a:xfrm>
            <a:off x="324401"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pic>
        <p:nvPicPr>
          <p:cNvPr id="9" name="Picture 8"/>
          <p:cNvPicPr>
            <a:picLocks noChangeAspect="1"/>
          </p:cNvPicPr>
          <p:nvPr/>
        </p:nvPicPr>
        <p:blipFill>
          <a:blip r:embed="rId3"/>
          <a:stretch>
            <a:fillRect/>
          </a:stretch>
        </p:blipFill>
        <p:spPr>
          <a:xfrm>
            <a:off x="1121103" y="2335028"/>
            <a:ext cx="14436844" cy="560989"/>
          </a:xfrm>
          <a:prstGeom prst="rect">
            <a:avLst/>
          </a:prstGeom>
        </p:spPr>
      </p:pic>
    </p:spTree>
    <p:extLst>
      <p:ext uri="{BB962C8B-B14F-4D97-AF65-F5344CB8AC3E}">
        <p14:creationId xmlns:p14="http://schemas.microsoft.com/office/powerpoint/2010/main" val="4852603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Group Exercise: Test </a:t>
            </a:r>
            <a:r>
              <a:rPr lang="en-US" dirty="0" smtClean="0"/>
              <a:t>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19</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685766" indent="-685766">
              <a:buFont typeface="+mj-lt"/>
              <a:buAutoNum type="arabicPeriod"/>
            </a:pPr>
            <a:r>
              <a:rPr lang="en-US" sz="3700" dirty="0"/>
              <a:t>What would happen if you ran the installation command again?</a:t>
            </a:r>
          </a:p>
          <a:p>
            <a:pPr marL="685766" indent="-685766">
              <a:buFont typeface="+mj-lt"/>
              <a:buAutoNum type="arabicPeriod"/>
            </a:pPr>
            <a:endParaRPr lang="en-US" sz="3700" dirty="0"/>
          </a:p>
          <a:p>
            <a:pPr marL="685766" indent="-685766">
              <a:buFont typeface="+mj-lt"/>
              <a:buAutoNum type="arabicPeriod"/>
            </a:pPr>
            <a:r>
              <a:rPr lang="en-US" sz="3700" dirty="0"/>
              <a:t>What would happen if the package were to become uninstalled?</a:t>
            </a:r>
          </a:p>
          <a:p>
            <a:endParaRPr lang="en-US" sz="3700" dirty="0"/>
          </a:p>
          <a:p>
            <a:endParaRPr lang="en-US" sz="3700" dirty="0"/>
          </a:p>
          <a:p>
            <a:pPr lvl="1"/>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0910809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lvl="1"/>
            <a:endParaRPr lang="en-US" dirty="0" smtClean="0"/>
          </a:p>
          <a:p>
            <a:pPr marL="918588" lvl="1" indent="-609570">
              <a:buFont typeface="Wingdings" panose="05000000000000000000" pitchFamily="2" charset="2"/>
              <a:buChar char="Ø"/>
            </a:pPr>
            <a:r>
              <a:rPr lang="en-US" dirty="0" smtClean="0"/>
              <a:t>Use Chef to install packages on your virtual workstation</a:t>
            </a:r>
          </a:p>
          <a:p>
            <a:pPr marL="918588" lvl="1" indent="-609570">
              <a:buFont typeface="Wingdings" panose="05000000000000000000" pitchFamily="2" charset="2"/>
              <a:buChar char="Ø"/>
            </a:pPr>
            <a:r>
              <a:rPr lang="en-US" dirty="0"/>
              <a:t>Use the </a:t>
            </a:r>
            <a:r>
              <a:rPr lang="en-US" dirty="0" smtClean="0"/>
              <a:t>chef-apply command</a:t>
            </a:r>
          </a:p>
          <a:p>
            <a:pPr marL="918588" lvl="1" indent="-609570">
              <a:buFont typeface="Wingdings" panose="05000000000000000000" pitchFamily="2" charset="2"/>
              <a:buChar char="Ø"/>
            </a:pPr>
            <a:r>
              <a:rPr lang="en-US" dirty="0" smtClean="0"/>
              <a:t>Create a basic Chef recipe file</a:t>
            </a:r>
          </a:p>
          <a:p>
            <a:pPr marL="918588" lvl="1" indent="-609570">
              <a:buFont typeface="Wingdings" panose="05000000000000000000" pitchFamily="2" charset="2"/>
              <a:buChar char="Ø"/>
            </a:pPr>
            <a:r>
              <a:rPr lang="en-US" dirty="0" smtClean="0"/>
              <a:t>Define Chef Resources</a:t>
            </a:r>
          </a:p>
          <a:p>
            <a:pPr lvl="1"/>
            <a:endParaRPr lang="en-US" dirty="0" smtClean="0"/>
          </a:p>
          <a:p>
            <a:pPr marL="918588" lvl="1" indent="-609570">
              <a:buFont typeface="Arial" panose="020B0604020202020204" pitchFamily="34" charset="0"/>
              <a:buChar char="•"/>
            </a:pPr>
            <a:endParaRPr lang="en-US" dirty="0" smtClean="0"/>
          </a:p>
          <a:p>
            <a:pPr marL="918588" lvl="1" indent="-609570">
              <a:buFont typeface="Arial" panose="020B0604020202020204" pitchFamily="34" charset="0"/>
              <a:buChar char="•"/>
            </a:pPr>
            <a:endParaRPr lang="en-US" dirty="0" smtClean="0"/>
          </a:p>
          <a:p>
            <a:pPr marL="918588" lvl="1" indent="-609570">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088349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20</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b="1" dirty="0">
                <a:latin typeface="Courier New" panose="02070309020205020404" pitchFamily="49" charset="0"/>
                <a:cs typeface="Courier New" panose="02070309020205020404" pitchFamily="49" charset="0"/>
              </a:rPr>
              <a:t>chef-apply</a:t>
            </a:r>
            <a:r>
              <a:rPr lang="en-US" sz="3700" dirty="0"/>
              <a:t> takes action only when it needs to. Think of it as test and repair. </a:t>
            </a:r>
          </a:p>
          <a:p>
            <a:endParaRPr lang="en-US" sz="3700" dirty="0" smtClean="0"/>
          </a:p>
          <a:p>
            <a:r>
              <a:rPr lang="en-US" sz="3700" dirty="0" smtClean="0"/>
              <a:t>Chef </a:t>
            </a:r>
            <a:r>
              <a:rPr lang="en-US" sz="3700" dirty="0"/>
              <a:t>looks at the current state of each resource and takes action only when that resource is out of policy.</a:t>
            </a:r>
          </a:p>
          <a:p>
            <a:endParaRPr lang="en-US" sz="3700" dirty="0"/>
          </a:p>
          <a:p>
            <a:pPr lvl="1"/>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3162611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21</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grpSp>
        <p:nvGrpSpPr>
          <p:cNvPr id="7" name="Group 6"/>
          <p:cNvGrpSpPr/>
          <p:nvPr/>
        </p:nvGrpSpPr>
        <p:grpSpPr>
          <a:xfrm>
            <a:off x="578100" y="1267432"/>
            <a:ext cx="15099800" cy="6609139"/>
            <a:chOff x="433575" y="476853"/>
            <a:chExt cx="11324850" cy="4956854"/>
          </a:xfrm>
        </p:grpSpPr>
        <p:grpSp>
          <p:nvGrpSpPr>
            <p:cNvPr id="8" name="Group 7"/>
            <p:cNvGrpSpPr/>
            <p:nvPr/>
          </p:nvGrpSpPr>
          <p:grpSpPr>
            <a:xfrm>
              <a:off x="433575" y="1424294"/>
              <a:ext cx="11324850" cy="4009413"/>
              <a:chOff x="467789" y="377763"/>
              <a:chExt cx="11324850" cy="3108952"/>
            </a:xfrm>
          </p:grpSpPr>
          <p:sp>
            <p:nvSpPr>
              <p:cNvPr id="10" name="Rectangle 20"/>
              <p:cNvSpPr>
                <a:spLocks/>
              </p:cNvSpPr>
              <p:nvPr/>
            </p:nvSpPr>
            <p:spPr bwMode="auto">
              <a:xfrm>
                <a:off x="3611546" y="1216333"/>
                <a:ext cx="501917" cy="2863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pPr algn="ctr"/>
                <a:r>
                  <a:rPr lang="en-US" sz="3200" dirty="0">
                    <a:ea typeface="ＭＳ Ｐゴシック" charset="0"/>
                    <a:cs typeface="Gill Sans" charset="0"/>
                  </a:rPr>
                  <a:t>Yes</a:t>
                </a:r>
                <a:endParaRPr lang="en-US" sz="1100" dirty="0">
                  <a:ea typeface="ＭＳ Ｐゴシック" charset="0"/>
                  <a:cs typeface="Gill Sans" charset="0"/>
                </a:endParaRPr>
              </a:p>
            </p:txBody>
          </p:sp>
          <p:sp>
            <p:nvSpPr>
              <p:cNvPr id="11" name="Rectangle 21"/>
              <p:cNvSpPr>
                <a:spLocks/>
              </p:cNvSpPr>
              <p:nvPr/>
            </p:nvSpPr>
            <p:spPr bwMode="auto">
              <a:xfrm>
                <a:off x="8334091" y="1216334"/>
                <a:ext cx="393137" cy="2863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r>
                  <a:rPr lang="en-US" sz="3200" dirty="0">
                    <a:ea typeface="ＭＳ Ｐゴシック" charset="0"/>
                    <a:cs typeface="Gill Sans" charset="0"/>
                  </a:rPr>
                  <a:t>No</a:t>
                </a:r>
              </a:p>
            </p:txBody>
          </p:sp>
          <p:sp>
            <p:nvSpPr>
              <p:cNvPr id="12" name="Decision 7"/>
              <p:cNvSpPr/>
              <p:nvPr/>
            </p:nvSpPr>
            <p:spPr bwMode="auto">
              <a:xfrm>
                <a:off x="4740751" y="668184"/>
                <a:ext cx="2778928" cy="1807464"/>
              </a:xfrm>
              <a:prstGeom prst="flowChartDecision">
                <a:avLst/>
              </a:prstGeom>
              <a:solidFill>
                <a:schemeClr val="accent6">
                  <a:alpha val="50000"/>
                </a:schemeClr>
              </a:solidFill>
              <a:ln>
                <a:solidFill>
                  <a:schemeClr val="accent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1" compatLnSpc="1">
                <a:prstTxWarp prst="textNoShape">
                  <a:avLst/>
                </a:prstTxWarp>
              </a:bodyPr>
              <a:lstStyle/>
              <a:p>
                <a:pPr algn="ctr" defTabSz="1218738"/>
                <a:r>
                  <a:rPr lang="en-US" dirty="0">
                    <a:solidFill>
                      <a:srgbClr val="000000"/>
                    </a:solidFill>
                  </a:rPr>
                  <a:t>Is package named '</a:t>
                </a:r>
                <a:r>
                  <a:rPr lang="en-US" dirty="0" err="1">
                    <a:solidFill>
                      <a:srgbClr val="000000"/>
                    </a:solidFill>
                  </a:rPr>
                  <a:t>nano</a:t>
                </a:r>
                <a:r>
                  <a:rPr lang="en-US" dirty="0">
                    <a:solidFill>
                      <a:srgbClr val="000000"/>
                    </a:solidFill>
                  </a:rPr>
                  <a:t>'</a:t>
                </a:r>
                <a:br>
                  <a:rPr lang="en-US" dirty="0">
                    <a:solidFill>
                      <a:srgbClr val="000000"/>
                    </a:solidFill>
                  </a:rPr>
                </a:br>
                <a:r>
                  <a:rPr lang="en-US" dirty="0">
                    <a:solidFill>
                      <a:srgbClr val="000000"/>
                    </a:solidFill>
                  </a:rPr>
                  <a:t>installed?</a:t>
                </a:r>
              </a:p>
              <a:p>
                <a:pPr algn="ctr" defTabSz="1218738"/>
                <a:r>
                  <a:rPr lang="en-US" dirty="0">
                    <a:solidFill>
                      <a:srgbClr val="000000"/>
                    </a:solidFill>
                  </a:rPr>
                  <a:t>(test)</a:t>
                </a:r>
              </a:p>
            </p:txBody>
          </p:sp>
          <p:sp>
            <p:nvSpPr>
              <p:cNvPr id="13" name="Process 8"/>
              <p:cNvSpPr/>
              <p:nvPr/>
            </p:nvSpPr>
            <p:spPr bwMode="auto">
              <a:xfrm>
                <a:off x="467789" y="1857905"/>
                <a:ext cx="2478982" cy="85686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1218738"/>
                <a:r>
                  <a:rPr lang="en-US" sz="3200" dirty="0">
                    <a:solidFill>
                      <a:srgbClr val="000000"/>
                    </a:solidFill>
                  </a:rPr>
                  <a:t>Do Nothing</a:t>
                </a:r>
              </a:p>
            </p:txBody>
          </p:sp>
          <p:sp>
            <p:nvSpPr>
              <p:cNvPr id="14" name="Process 9"/>
              <p:cNvSpPr/>
              <p:nvPr/>
            </p:nvSpPr>
            <p:spPr bwMode="auto">
              <a:xfrm>
                <a:off x="9313657" y="1857905"/>
                <a:ext cx="2478982" cy="85686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1218738"/>
                <a:r>
                  <a:rPr lang="en-US" sz="3200" dirty="0">
                    <a:solidFill>
                      <a:srgbClr val="000000"/>
                    </a:solidFill>
                  </a:rPr>
                  <a:t>Bring resource to desired state</a:t>
                </a:r>
              </a:p>
              <a:p>
                <a:pPr algn="ctr" defTabSz="1218738"/>
                <a:r>
                  <a:rPr lang="en-US" sz="3200" dirty="0">
                    <a:solidFill>
                      <a:srgbClr val="000000"/>
                    </a:solidFill>
                  </a:rPr>
                  <a:t>(repair)</a:t>
                </a:r>
              </a:p>
            </p:txBody>
          </p:sp>
          <p:cxnSp>
            <p:nvCxnSpPr>
              <p:cNvPr id="15" name="Elbow Connector 14"/>
              <p:cNvCxnSpPr>
                <a:stCxn id="12" idx="1"/>
                <a:endCxn id="13" idx="0"/>
              </p:cNvCxnSpPr>
              <p:nvPr/>
            </p:nvCxnSpPr>
            <p:spPr>
              <a:xfrm rot="10800000" flipV="1">
                <a:off x="1707280" y="1571916"/>
                <a:ext cx="3033471" cy="285989"/>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6" name="Elbow Connector 15"/>
              <p:cNvCxnSpPr>
                <a:stCxn id="12" idx="3"/>
                <a:endCxn id="14" idx="0"/>
              </p:cNvCxnSpPr>
              <p:nvPr/>
            </p:nvCxnSpPr>
            <p:spPr>
              <a:xfrm>
                <a:off x="7519679" y="1571916"/>
                <a:ext cx="3033470" cy="285989"/>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8" name="Elbow Connector 17"/>
              <p:cNvCxnSpPr>
                <a:stCxn id="13" idx="2"/>
              </p:cNvCxnSpPr>
              <p:nvPr/>
            </p:nvCxnSpPr>
            <p:spPr>
              <a:xfrm rot="16200000" flipH="1">
                <a:off x="3532778" y="889276"/>
                <a:ext cx="771942" cy="4422936"/>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9" name="Elbow Connector 18"/>
              <p:cNvCxnSpPr>
                <a:stCxn id="14" idx="2"/>
              </p:cNvCxnSpPr>
              <p:nvPr/>
            </p:nvCxnSpPr>
            <p:spPr>
              <a:xfrm rot="5400000">
                <a:off x="7955712" y="889278"/>
                <a:ext cx="771942" cy="4422932"/>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a:off x="6120516" y="377763"/>
                <a:ext cx="0" cy="295116"/>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grpSp>
        <p:sp>
          <p:nvSpPr>
            <p:cNvPr id="9" name="TextBox 8"/>
            <p:cNvSpPr txBox="1"/>
            <p:nvPr/>
          </p:nvSpPr>
          <p:spPr bwMode="white">
            <a:xfrm>
              <a:off x="4575251" y="476853"/>
              <a:ext cx="3501949" cy="641208"/>
            </a:xfrm>
            <a:prstGeom prst="rect">
              <a:avLst/>
            </a:prstGeom>
          </p:spPr>
          <p:txBody>
            <a:bodyPr vert="horz" wrap="square" lIns="121920" tIns="121920" rIns="121920" bIns="121920" rtlCol="0">
              <a:noAutofit/>
            </a:bodyPr>
            <a:lstStyle/>
            <a:p>
              <a:pPr algn="ctr"/>
              <a:r>
                <a:rPr lang="en-US" sz="4000" b="1" dirty="0" smtClean="0">
                  <a:latin typeface="Courier New" panose="02070309020205020404" pitchFamily="49" charset="0"/>
                  <a:cs typeface="Courier New" panose="02070309020205020404" pitchFamily="49" charset="0"/>
                </a:rPr>
                <a:t>package 'nano</a:t>
              </a:r>
              <a:r>
                <a:rPr lang="en-US" sz="4000" b="1" dirty="0">
                  <a:latin typeface="Courier New" panose="02070309020205020404" pitchFamily="49" charset="0"/>
                  <a:cs typeface="Courier New" panose="02070309020205020404" pitchFamily="49" charset="0"/>
                </a:rPr>
                <a:t>'</a:t>
              </a:r>
            </a:p>
          </p:txBody>
        </p:sp>
      </p:grpSp>
    </p:spTree>
    <p:extLst>
      <p:ext uri="{BB962C8B-B14F-4D97-AF65-F5344CB8AC3E}">
        <p14:creationId xmlns:p14="http://schemas.microsoft.com/office/powerpoint/2010/main" val="37323066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89413" y="1694328"/>
            <a:ext cx="11297140" cy="1816075"/>
          </a:xfrm>
        </p:spPr>
        <p:txBody>
          <a:bodyPr>
            <a:normAutofit fontScale="90000"/>
          </a:bodyPr>
          <a:lstStyle/>
          <a:p>
            <a:r>
              <a:rPr lang="en-US" dirty="0"/>
              <a:t>Group </a:t>
            </a:r>
            <a:r>
              <a:rPr lang="en-US" dirty="0" smtClean="0"/>
              <a:t>Exercise: Hello, World?</a:t>
            </a:r>
            <a:endParaRPr lang="en-US" dirty="0"/>
          </a:p>
        </p:txBody>
      </p:sp>
      <p:sp>
        <p:nvSpPr>
          <p:cNvPr id="3" name="Text Placeholder 2"/>
          <p:cNvSpPr>
            <a:spLocks noGrp="1"/>
          </p:cNvSpPr>
          <p:nvPr>
            <p:ph type="body" sz="quarter" idx="10"/>
          </p:nvPr>
        </p:nvSpPr>
        <p:spPr/>
        <p:txBody>
          <a:bodyPr/>
          <a:lstStyle/>
          <a:p>
            <a:pPr marL="380981" indent="-380981">
              <a:buFont typeface="Wingdings" charset="2"/>
              <a:buChar char="q"/>
            </a:pPr>
            <a:r>
              <a:rPr lang="en-US" dirty="0" smtClean="0"/>
              <a:t>Create a recipe file that defines the policy: </a:t>
            </a:r>
          </a:p>
          <a:p>
            <a:pPr marL="380981" indent="-380981">
              <a:buFont typeface="Wingdings" charset="2"/>
              <a:buChar char="q"/>
            </a:pPr>
            <a:r>
              <a:rPr lang="en-US" dirty="0" smtClean="0">
                <a:latin typeface="+mj-lt"/>
                <a:cs typeface="Courier New" panose="02070309020205020404" pitchFamily="49" charset="0"/>
              </a:rPr>
              <a:t>The file named "</a:t>
            </a:r>
            <a:r>
              <a:rPr lang="en-US" dirty="0" err="1" smtClean="0">
                <a:latin typeface="+mj-lt"/>
                <a:cs typeface="Courier New" panose="02070309020205020404" pitchFamily="49" charset="0"/>
              </a:rPr>
              <a:t>hello.txt</a:t>
            </a:r>
            <a:r>
              <a:rPr lang="en-US" dirty="0" smtClean="0">
                <a:latin typeface="+mj-lt"/>
                <a:cs typeface="Courier New" panose="02070309020205020404" pitchFamily="49" charset="0"/>
              </a:rPr>
              <a:t>" is created with the content "Hello, world!".</a:t>
            </a:r>
          </a:p>
          <a:p>
            <a:pPr marL="457178" indent="-457178">
              <a:buFont typeface="+mj-lt"/>
              <a:buAutoNum type="arabicPeriod"/>
            </a:pPr>
            <a:endParaRPr lang="en-US" dirty="0" smtClean="0"/>
          </a:p>
          <a:p>
            <a:pPr marL="457178" indent="-457178">
              <a:buFont typeface="+mj-lt"/>
              <a:buAutoNum type="arabicPeriod"/>
            </a:pPr>
            <a:endParaRPr lang="en-US" dirty="0"/>
          </a:p>
        </p:txBody>
      </p:sp>
      <p:sp>
        <p:nvSpPr>
          <p:cNvPr id="4" name="Content Placeholder 3"/>
          <p:cNvSpPr>
            <a:spLocks noGrp="1"/>
          </p:cNvSpPr>
          <p:nvPr>
            <p:ph sz="quarter" idx="11"/>
          </p:nvPr>
        </p:nvSpPr>
        <p:spPr/>
        <p:txBody>
          <a:bodyPr>
            <a:normAutofit lnSpcReduction="10000"/>
          </a:bodyPr>
          <a:lstStyle/>
          <a:p>
            <a:r>
              <a:rPr lang="en-US" dirty="0" smtClean="0"/>
              <a:t>I heard Chef is written in Ruby. If that's the case its required that we write a quick "Hello, world!" application.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2687664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5"/>
            <a:ext cx="14423693" cy="2128770"/>
          </a:xfrm>
        </p:spPr>
        <p:txBody>
          <a:bodyPr/>
          <a:lstStyle/>
          <a:p>
            <a:endParaRPr lang="en-US" dirty="0"/>
          </a:p>
        </p:txBody>
      </p:sp>
      <p:sp>
        <p:nvSpPr>
          <p:cNvPr id="3" name="Title 2"/>
          <p:cNvSpPr>
            <a:spLocks noGrp="1"/>
          </p:cNvSpPr>
          <p:nvPr>
            <p:ph type="title"/>
          </p:nvPr>
        </p:nvSpPr>
        <p:spPr/>
        <p:txBody>
          <a:bodyPr/>
          <a:lstStyle/>
          <a:p>
            <a:r>
              <a:rPr lang="en-US" dirty="0" smtClean="0"/>
              <a:t>GE: Create and Open a Recipe </a:t>
            </a:r>
            <a:r>
              <a:rPr lang="en-US" dirty="0"/>
              <a:t>F</a:t>
            </a:r>
            <a:r>
              <a:rPr lang="en-US" dirty="0" smtClean="0"/>
              <a:t>ile</a:t>
            </a:r>
            <a:endParaRPr lang="en-US" dirty="0"/>
          </a:p>
        </p:txBody>
      </p:sp>
      <p:sp>
        <p:nvSpPr>
          <p:cNvPr id="4" name="Text Placeholder 3"/>
          <p:cNvSpPr>
            <a:spLocks noGrp="1"/>
          </p:cNvSpPr>
          <p:nvPr>
            <p:ph type="body" sz="quarter" idx="11"/>
          </p:nvPr>
        </p:nvSpPr>
        <p:spPr/>
        <p:txBody>
          <a:bodyPr/>
          <a:lstStyle/>
          <a:p>
            <a:r>
              <a:rPr lang="en-US" dirty="0" smtClean="0"/>
              <a:t>$ nano </a:t>
            </a:r>
            <a:r>
              <a:rPr lang="en-US" dirty="0" err="1" smtClean="0"/>
              <a:t>hello.rb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40327999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Create a Recipe </a:t>
            </a:r>
            <a:r>
              <a:rPr lang="en-US" dirty="0"/>
              <a:t>F</a:t>
            </a:r>
            <a:r>
              <a:rPr lang="en-US" dirty="0" smtClean="0"/>
              <a:t>ile </a:t>
            </a:r>
            <a:r>
              <a:rPr lang="en-US" dirty="0"/>
              <a:t>N</a:t>
            </a:r>
            <a:r>
              <a:rPr lang="en-US" dirty="0" smtClean="0"/>
              <a:t>amed </a:t>
            </a:r>
            <a:r>
              <a:rPr lang="en-US" dirty="0" err="1" smtClean="0"/>
              <a:t>hello.rb</a:t>
            </a:r>
            <a:endParaRPr lang="en-US" dirty="0"/>
          </a:p>
        </p:txBody>
      </p:sp>
      <p:sp>
        <p:nvSpPr>
          <p:cNvPr id="3" name="Content Placeholder 2"/>
          <p:cNvSpPr>
            <a:spLocks noGrp="1"/>
          </p:cNvSpPr>
          <p:nvPr>
            <p:ph sz="quarter" idx="10"/>
          </p:nvPr>
        </p:nvSpPr>
        <p:spPr/>
        <p:txBody>
          <a:bodyPr/>
          <a:lstStyle/>
          <a:p>
            <a:r>
              <a:rPr lang="en-US" b="1" dirty="0" smtClean="0"/>
              <a:t>file </a:t>
            </a:r>
            <a:r>
              <a:rPr lang="uk-UA" b="1" dirty="0" smtClean="0"/>
              <a:t>'</a:t>
            </a:r>
            <a:r>
              <a:rPr lang="en-US" b="1" dirty="0" err="1" smtClean="0"/>
              <a:t>hello.txt</a:t>
            </a:r>
            <a:r>
              <a:rPr lang="uk-UA" b="1" dirty="0" smtClean="0"/>
              <a:t>'</a:t>
            </a:r>
            <a:r>
              <a:rPr lang="en-US" b="1" dirty="0" smtClean="0"/>
              <a:t> do</a:t>
            </a:r>
          </a:p>
          <a:p>
            <a:r>
              <a:rPr lang="en-US" b="1" dirty="0" smtClean="0"/>
              <a:t>  content </a:t>
            </a:r>
            <a:r>
              <a:rPr lang="uk-UA" b="1" dirty="0" smtClean="0"/>
              <a:t>'</a:t>
            </a:r>
            <a:r>
              <a:rPr lang="en-US" b="1" dirty="0" smtClean="0"/>
              <a:t>Hello, world!</a:t>
            </a:r>
            <a:r>
              <a:rPr lang="uk-UA" b="1" dirty="0" smtClean="0"/>
              <a:t>'</a:t>
            </a:r>
            <a:endParaRPr lang="en-US" b="1" dirty="0"/>
          </a:p>
          <a:p>
            <a:r>
              <a:rPr lang="en-US" b="1" dirty="0" smtClean="0"/>
              <a:t>end</a:t>
            </a:r>
            <a:endParaRPr lang="en-US" b="1" dirty="0"/>
          </a:p>
        </p:txBody>
      </p:sp>
      <p:sp>
        <p:nvSpPr>
          <p:cNvPr id="4" name="Text Placeholder 3"/>
          <p:cNvSpPr>
            <a:spLocks noGrp="1"/>
          </p:cNvSpPr>
          <p:nvPr>
            <p:ph type="body" sz="quarter" idx="11"/>
          </p:nvPr>
        </p:nvSpPr>
        <p:spPr/>
        <p:txBody>
          <a:bodyPr anchor="ctr">
            <a:noAutofit/>
          </a:bodyPr>
          <a:lstStyle/>
          <a:p>
            <a:pPr>
              <a:lnSpc>
                <a:spcPct val="120000"/>
              </a:lnSpc>
              <a:spcBef>
                <a:spcPts val="0"/>
              </a:spcBef>
            </a:pPr>
            <a:r>
              <a:rPr lang="en-US" sz="3700" b="1" dirty="0"/>
              <a:t>~/</a:t>
            </a:r>
            <a:r>
              <a:rPr lang="en-US" sz="3700" b="1" dirty="0" err="1"/>
              <a:t>hello.rb</a:t>
            </a:r>
            <a:endParaRPr lang="en-US" sz="3700" b="1" dirty="0"/>
          </a:p>
        </p:txBody>
      </p:sp>
      <p:sp>
        <p:nvSpPr>
          <p:cNvPr id="7" name="Content Placeholder 6"/>
          <p:cNvSpPr>
            <a:spLocks noGrp="1"/>
          </p:cNvSpPr>
          <p:nvPr>
            <p:ph sz="quarter" idx="12"/>
          </p:nvPr>
        </p:nvSpPr>
        <p:spPr/>
        <p:txBody>
          <a:bodyPr/>
          <a:lstStyle/>
          <a:p>
            <a:r>
              <a:rPr lang="en-US" dirty="0"/>
              <a:t>The file named </a:t>
            </a:r>
            <a:r>
              <a:rPr lang="uk-UA" dirty="0" smtClean="0"/>
              <a:t>'</a:t>
            </a:r>
            <a:r>
              <a:rPr lang="en-US" dirty="0" err="1" smtClean="0"/>
              <a:t>hello.txt</a:t>
            </a:r>
            <a:r>
              <a:rPr lang="uk-UA" dirty="0" smtClean="0"/>
              <a:t>'</a:t>
            </a:r>
            <a:r>
              <a:rPr lang="en-US" dirty="0" smtClean="0"/>
              <a:t> </a:t>
            </a:r>
            <a:r>
              <a:rPr lang="en-US" dirty="0"/>
              <a:t>is created with the content </a:t>
            </a:r>
            <a:r>
              <a:rPr lang="uk-UA" dirty="0" smtClean="0"/>
              <a:t>'</a:t>
            </a:r>
            <a:r>
              <a:rPr lang="en-US" dirty="0" smtClean="0"/>
              <a:t>Hello</a:t>
            </a:r>
            <a:r>
              <a:rPr lang="en-US" dirty="0"/>
              <a:t>, world</a:t>
            </a:r>
            <a:r>
              <a:rPr lang="en-US" dirty="0" smtClean="0"/>
              <a:t>!</a:t>
            </a:r>
            <a:r>
              <a:rPr lang="uk-UA" dirty="0" smtClean="0"/>
              <a:t>'</a:t>
            </a:r>
            <a:endParaRPr lang="en-US" dirty="0"/>
          </a:p>
        </p:txBody>
      </p:sp>
      <p:sp>
        <p:nvSpPr>
          <p:cNvPr id="6" name="Text Placeholder 13"/>
          <p:cNvSpPr>
            <a:spLocks noGrp="1"/>
          </p:cNvSpPr>
          <p:nvPr>
            <p:ph type="body" sz="quarter" idx="4294967295"/>
          </p:nvPr>
        </p:nvSpPr>
        <p:spPr>
          <a:xfrm>
            <a:off x="4107043" y="7503623"/>
            <a:ext cx="8450653" cy="609640"/>
          </a:xfrm>
        </p:spPr>
        <p:txBody>
          <a:bodyPr>
            <a:normAutofit/>
          </a:bodyPr>
          <a:lstStyle/>
          <a:p>
            <a:pPr algn="ctr"/>
            <a:r>
              <a:rPr lang="en-US" sz="2400" dirty="0">
                <a:cs typeface="Courier New" panose="02070309020205020404" pitchFamily="49" charset="0"/>
              </a:rPr>
              <a:t>https://docs.chef.io/resources.html</a:t>
            </a: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6"/>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520417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4"/>
            <a:ext cx="14423693" cy="5761237"/>
          </a:xfrm>
        </p:spPr>
        <p:txBody>
          <a:bodyPr/>
          <a:lstStyle/>
          <a:p>
            <a:r>
              <a:rPr lang="en-US" dirty="0"/>
              <a:t>Usage: </a:t>
            </a:r>
            <a:r>
              <a:rPr lang="en-US" sz="2300" dirty="0"/>
              <a:t>chef-apply [RECIPE_FILE] [-e RECIPE_TEXT] [-s]                                 </a:t>
            </a:r>
          </a:p>
          <a:p>
            <a:r>
              <a:rPr lang="en-US" sz="2300" dirty="0"/>
              <a:t>        --[no-]color                 Use colored output, defaults to enabled          </a:t>
            </a:r>
          </a:p>
          <a:p>
            <a:r>
              <a:rPr lang="en-US" sz="2300" dirty="0"/>
              <a:t>    -e, --execute RECIPE_TEXT        Execute resources supplied in a string           </a:t>
            </a:r>
          </a:p>
          <a:p>
            <a:r>
              <a:rPr lang="en-US" sz="2300" dirty="0"/>
              <a:t>    -j JSON_ATTRIBS,                 Load attributes from a JSON file or URL          </a:t>
            </a:r>
          </a:p>
          <a:p>
            <a:r>
              <a:rPr lang="en-US" sz="2300" dirty="0"/>
              <a:t>        --</a:t>
            </a:r>
            <a:r>
              <a:rPr lang="en-US" sz="2300" dirty="0" err="1"/>
              <a:t>json</a:t>
            </a:r>
            <a:r>
              <a:rPr lang="en-US" sz="2300" dirty="0"/>
              <a:t>-attributes                                                             </a:t>
            </a:r>
          </a:p>
          <a:p>
            <a:r>
              <a:rPr lang="en-US" sz="2300" dirty="0"/>
              <a:t>    -l, --log_level LEVEL            Set the log level (debug, info, warn, error, fatal)                                                                                    </a:t>
            </a:r>
          </a:p>
          <a:p>
            <a:r>
              <a:rPr lang="en-US" sz="2300" dirty="0"/>
              <a:t>        --minimal-ohai               Only run the bare minimum ohai plugins chef need ...</a:t>
            </a:r>
          </a:p>
          <a:p>
            <a:r>
              <a:rPr lang="en-US" sz="2300" dirty="0"/>
              <a:t>    -s, --</a:t>
            </a:r>
            <a:r>
              <a:rPr lang="en-US" sz="2300" dirty="0" err="1"/>
              <a:t>stdin</a:t>
            </a:r>
            <a:r>
              <a:rPr lang="en-US" sz="2300" dirty="0"/>
              <a:t>                      Execute resources read from STDIN                </a:t>
            </a:r>
          </a:p>
          <a:p>
            <a:r>
              <a:rPr lang="en-US" sz="2300" dirty="0"/>
              <a:t>    -v, --version                    Show chef version                                </a:t>
            </a:r>
          </a:p>
          <a:p>
            <a:r>
              <a:rPr lang="en-US" sz="2300" dirty="0"/>
              <a:t>    -W, --why-run                    Enable </a:t>
            </a:r>
            <a:r>
              <a:rPr lang="en-US" sz="2300" dirty="0" err="1"/>
              <a:t>whyrun</a:t>
            </a:r>
            <a:r>
              <a:rPr lang="en-US" sz="2300" dirty="0"/>
              <a:t> mode                               </a:t>
            </a:r>
          </a:p>
          <a:p>
            <a:r>
              <a:rPr lang="en-US" sz="2300" dirty="0"/>
              <a:t>    -h, --help                       Show this message </a:t>
            </a:r>
          </a:p>
          <a:p>
            <a:endParaRPr lang="en-US" dirty="0"/>
          </a:p>
        </p:txBody>
      </p:sp>
      <p:sp>
        <p:nvSpPr>
          <p:cNvPr id="3" name="Title 2"/>
          <p:cNvSpPr>
            <a:spLocks noGrp="1"/>
          </p:cNvSpPr>
          <p:nvPr>
            <p:ph type="title"/>
          </p:nvPr>
        </p:nvSpPr>
        <p:spPr/>
        <p:txBody>
          <a:bodyPr/>
          <a:lstStyle/>
          <a:p>
            <a:r>
              <a:rPr lang="en-US" dirty="0" smtClean="0"/>
              <a:t>GE: Can </a:t>
            </a:r>
            <a:r>
              <a:rPr lang="en-US" dirty="0"/>
              <a:t>chef-apply </a:t>
            </a:r>
            <a:r>
              <a:rPr lang="en-US" dirty="0" smtClean="0"/>
              <a:t>Run </a:t>
            </a:r>
            <a:r>
              <a:rPr lang="en-US" dirty="0"/>
              <a:t>a </a:t>
            </a:r>
            <a:r>
              <a:rPr lang="en-US" dirty="0" smtClean="0"/>
              <a:t>Recipe File</a:t>
            </a:r>
            <a:r>
              <a:rPr lang="en-US" dirty="0"/>
              <a:t>?</a:t>
            </a:r>
          </a:p>
        </p:txBody>
      </p:sp>
      <p:sp>
        <p:nvSpPr>
          <p:cNvPr id="4" name="Text Placeholder 3"/>
          <p:cNvSpPr>
            <a:spLocks noGrp="1"/>
          </p:cNvSpPr>
          <p:nvPr>
            <p:ph type="body" sz="quarter" idx="11"/>
          </p:nvPr>
        </p:nvSpPr>
        <p:spPr/>
        <p:txBody>
          <a:bodyPr/>
          <a:lstStyle/>
          <a:p>
            <a:r>
              <a:rPr lang="en-US" dirty="0"/>
              <a:t>$ sudo chef-apply --help</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
        <p:nvSpPr>
          <p:cNvPr id="7" name="Rectangle 6"/>
          <p:cNvSpPr/>
          <p:nvPr/>
        </p:nvSpPr>
        <p:spPr bwMode="auto">
          <a:xfrm>
            <a:off x="1120569" y="231027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9631311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4"/>
            <a:ext cx="14423693" cy="5761237"/>
          </a:xfrm>
        </p:spPr>
        <p:txBody>
          <a:bodyPr/>
          <a:lstStyle/>
          <a:p>
            <a:r>
              <a:rPr lang="en-US" sz="2300" dirty="0"/>
              <a:t>Recipe: (chef-apply cookbook)::(chef-apply recipe)</a:t>
            </a:r>
          </a:p>
          <a:p>
            <a:r>
              <a:rPr lang="en-US" sz="2300" dirty="0"/>
              <a:t>  * file[hello.txt] action create</a:t>
            </a:r>
          </a:p>
          <a:p>
            <a:r>
              <a:rPr lang="en-US" sz="2300" dirty="0"/>
              <a:t>    - create new file hello.txt</a:t>
            </a:r>
          </a:p>
          <a:p>
            <a:r>
              <a:rPr lang="en-US" sz="2300" dirty="0"/>
              <a:t>    - update content in file hello.txt from none to 315f5b</a:t>
            </a:r>
          </a:p>
          <a:p>
            <a:r>
              <a:rPr lang="en-US" sz="2300" dirty="0"/>
              <a:t>    --- hello.txt       2015-09-14 22:38:29.386137524 +0000</a:t>
            </a:r>
          </a:p>
          <a:p>
            <a:r>
              <a:rPr lang="en-US" sz="2300" dirty="0"/>
              <a:t>    +++ ./.hello.txt20150914-1284-1w934it       2015-09-14 22:38:29.386137524 +0000</a:t>
            </a:r>
          </a:p>
          <a:p>
            <a:r>
              <a:rPr lang="en-US" sz="2300" dirty="0"/>
              <a:t>    @@ -1 +1,2 @@</a:t>
            </a:r>
          </a:p>
          <a:p>
            <a:r>
              <a:rPr lang="en-US" sz="2300" dirty="0"/>
              <a:t>    +Hello, world!</a:t>
            </a:r>
          </a:p>
          <a:p>
            <a:endParaRPr lang="en-US" dirty="0"/>
          </a:p>
        </p:txBody>
      </p:sp>
      <p:sp>
        <p:nvSpPr>
          <p:cNvPr id="3" name="Title 2"/>
          <p:cNvSpPr>
            <a:spLocks noGrp="1"/>
          </p:cNvSpPr>
          <p:nvPr>
            <p:ph type="title"/>
          </p:nvPr>
        </p:nvSpPr>
        <p:spPr/>
        <p:txBody>
          <a:bodyPr/>
          <a:lstStyle/>
          <a:p>
            <a:r>
              <a:rPr lang="en-US" dirty="0"/>
              <a:t>GE: </a:t>
            </a:r>
            <a:r>
              <a:rPr lang="en-US" dirty="0" smtClean="0"/>
              <a:t>Apply </a:t>
            </a:r>
            <a:r>
              <a:rPr lang="en-US" dirty="0"/>
              <a:t>a </a:t>
            </a:r>
            <a:r>
              <a:rPr lang="en-US" dirty="0" smtClean="0"/>
              <a:t>Recipe File</a:t>
            </a:r>
            <a:endParaRPr lang="en-US" dirty="0"/>
          </a:p>
        </p:txBody>
      </p:sp>
      <p:sp>
        <p:nvSpPr>
          <p:cNvPr id="4" name="Text Placeholder 3"/>
          <p:cNvSpPr>
            <a:spLocks noGrp="1"/>
          </p:cNvSpPr>
          <p:nvPr>
            <p:ph type="body" sz="quarter" idx="11"/>
          </p:nvPr>
        </p:nvSpPr>
        <p:spPr/>
        <p:txBody>
          <a:bodyPr/>
          <a:lstStyle/>
          <a:p>
            <a:r>
              <a:rPr lang="en-US" dirty="0"/>
              <a:t>$ sudo chef-apply </a:t>
            </a:r>
            <a:r>
              <a:rPr lang="en-US" dirty="0" err="1"/>
              <a:t>hello.rb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
        <p:nvSpPr>
          <p:cNvPr id="8" name="Rectangle 7"/>
          <p:cNvSpPr/>
          <p:nvPr/>
        </p:nvSpPr>
        <p:spPr bwMode="auto">
          <a:xfrm>
            <a:off x="1120659" y="3234025"/>
            <a:ext cx="14417959" cy="291582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1739369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4"/>
            <a:ext cx="14423693" cy="5761237"/>
          </a:xfrm>
        </p:spPr>
        <p:txBody>
          <a:bodyPr/>
          <a:lstStyle/>
          <a:p>
            <a:r>
              <a:rPr lang="en-US" dirty="0"/>
              <a:t>Hello, world!</a:t>
            </a:r>
          </a:p>
          <a:p>
            <a:endParaRPr lang="en-US" dirty="0"/>
          </a:p>
        </p:txBody>
      </p:sp>
      <p:sp>
        <p:nvSpPr>
          <p:cNvPr id="3" name="Title 2"/>
          <p:cNvSpPr>
            <a:spLocks noGrp="1"/>
          </p:cNvSpPr>
          <p:nvPr>
            <p:ph type="title"/>
          </p:nvPr>
        </p:nvSpPr>
        <p:spPr/>
        <p:txBody>
          <a:bodyPr/>
          <a:lstStyle/>
          <a:p>
            <a:r>
              <a:rPr lang="en-US" dirty="0" smtClean="0"/>
              <a:t>GE: What Does </a:t>
            </a:r>
            <a:r>
              <a:rPr lang="en-US" dirty="0"/>
              <a:t>hello.txt </a:t>
            </a:r>
            <a:r>
              <a:rPr lang="en-US" dirty="0" smtClean="0"/>
              <a:t>Say</a:t>
            </a:r>
            <a:r>
              <a:rPr lang="en-US" dirty="0"/>
              <a:t>?</a:t>
            </a:r>
          </a:p>
        </p:txBody>
      </p:sp>
      <p:sp>
        <p:nvSpPr>
          <p:cNvPr id="4" name="Text Placeholder 3"/>
          <p:cNvSpPr>
            <a:spLocks noGrp="1"/>
          </p:cNvSpPr>
          <p:nvPr>
            <p:ph type="body" sz="quarter" idx="11"/>
          </p:nvPr>
        </p:nvSpPr>
        <p:spPr/>
        <p:txBody>
          <a:bodyPr/>
          <a:lstStyle/>
          <a:p>
            <a:r>
              <a:rPr lang="en-US" dirty="0"/>
              <a:t>$ cat hello.txt</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
        <p:nvSpPr>
          <p:cNvPr id="8" name="Rectangle 7"/>
          <p:cNvSpPr/>
          <p:nvPr/>
        </p:nvSpPr>
        <p:spPr bwMode="auto">
          <a:xfrm>
            <a:off x="1120659" y="2338660"/>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382204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28</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dirty="0"/>
              <a:t>What would happen if you ran the command again</a:t>
            </a:r>
            <a:r>
              <a:rPr lang="en-US" sz="3700" dirty="0" smtClean="0"/>
              <a:t>?</a:t>
            </a:r>
          </a:p>
          <a:p>
            <a:pPr lvl="1"/>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632185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29</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dirty="0"/>
              <a:t>What would happen if the file contents were modified?</a:t>
            </a:r>
          </a:p>
          <a:p>
            <a:endParaRPr lang="en-US" sz="3700" dirty="0"/>
          </a:p>
          <a:p>
            <a:r>
              <a:rPr lang="en-US" sz="3700" dirty="0"/>
              <a:t>Go ahead and modify the contents of 'hello.txt' with your text editor. Write the file and then think about what you expect to see in the output. Then run the chef-apply command again.</a:t>
            </a:r>
          </a:p>
          <a:p>
            <a:endParaRPr lang="en-US" sz="3700" dirty="0"/>
          </a:p>
          <a:p>
            <a:pPr lvl="1"/>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056314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Choose an Editor</a:t>
            </a:r>
          </a:p>
        </p:txBody>
      </p:sp>
      <p:sp>
        <p:nvSpPr>
          <p:cNvPr id="4" name="Slide Number Placeholder 3"/>
          <p:cNvSpPr>
            <a:spLocks noGrp="1"/>
          </p:cNvSpPr>
          <p:nvPr>
            <p:ph type="sldNum" sz="quarter" idx="11"/>
          </p:nvPr>
        </p:nvSpPr>
        <p:spPr/>
        <p:txBody>
          <a:bodyPr/>
          <a:lstStyle/>
          <a:p>
            <a:fld id="{D3C6E21F-9381-4880-84FB-1E73165A9E9D}" type="slidenum">
              <a:rPr lang="en-US" smtClean="0"/>
              <a:pPr/>
              <a:t>3</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a:t>Y</a:t>
            </a:r>
            <a:r>
              <a:rPr lang="en-US" dirty="0" smtClean="0"/>
              <a:t>ou'll need to choose an editor to edit files:</a:t>
            </a:r>
          </a:p>
          <a:p>
            <a:pPr lvl="1"/>
            <a:endParaRPr lang="en-US" dirty="0" smtClean="0"/>
          </a:p>
          <a:p>
            <a:pPr lvl="1"/>
            <a:r>
              <a:rPr lang="en-US" sz="4800" b="1" dirty="0"/>
              <a:t>emacs</a:t>
            </a:r>
          </a:p>
          <a:p>
            <a:pPr lvl="1"/>
            <a:r>
              <a:rPr lang="en-US" sz="4800" b="1" dirty="0"/>
              <a:t>nano</a:t>
            </a:r>
          </a:p>
          <a:p>
            <a:pPr lvl="1"/>
            <a:r>
              <a:rPr lang="en-US" sz="4800" b="1" dirty="0"/>
              <a:t>vi / vim</a:t>
            </a:r>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393146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30</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dirty="0"/>
              <a:t>What would happen if the file were removed</a:t>
            </a:r>
            <a:r>
              <a:rPr lang="en-US" sz="3700" dirty="0" smtClean="0"/>
              <a:t>?</a:t>
            </a:r>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5365103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31</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dirty="0"/>
              <a:t>What would happen if the file permissions (mode), owner, or group changed?</a:t>
            </a:r>
          </a:p>
          <a:p>
            <a:endParaRPr lang="en-US" sz="3700" dirty="0"/>
          </a:p>
          <a:p>
            <a:r>
              <a:rPr lang="en-US" sz="3700" dirty="0"/>
              <a:t>Have we defined a policy for these attributes? </a:t>
            </a:r>
          </a:p>
          <a:p>
            <a:pPr lvl="1"/>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34681195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40" name="TextBox 39"/>
          <p:cNvSpPr txBox="1"/>
          <p:nvPr/>
        </p:nvSpPr>
        <p:spPr bwMode="white">
          <a:xfrm>
            <a:off x="3099940" y="6662543"/>
            <a:ext cx="9756160"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2525161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a:latin typeface="Courier New" panose="02070309020205020404" pitchFamily="49" charset="0"/>
                <a:cs typeface="Courier New" panose="02070309020205020404" pitchFamily="49" charset="0"/>
              </a:rPr>
              <a:t> </a:t>
            </a:r>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cxnSp>
        <p:nvCxnSpPr>
          <p:cNvPr id="5" name="Straight Connector 4"/>
          <p:cNvCxnSpPr/>
          <p:nvPr/>
        </p:nvCxnSpPr>
        <p:spPr>
          <a:xfrm>
            <a:off x="3114627" y="4177996"/>
            <a:ext cx="1074617"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cxnSp>
        <p:nvCxnSpPr>
          <p:cNvPr id="12" name="Straight Connector 11"/>
          <p:cNvCxnSpPr/>
          <p:nvPr/>
        </p:nvCxnSpPr>
        <p:spPr>
          <a:xfrm>
            <a:off x="3539618" y="4195097"/>
            <a:ext cx="1068975" cy="2524256"/>
          </a:xfrm>
          <a:prstGeom prst="line">
            <a:avLst/>
          </a:prstGeom>
          <a:ln>
            <a:solidFill>
              <a:schemeClr val="accent4"/>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30" name="TextBox 29"/>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2169463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cxnSp>
        <p:nvCxnSpPr>
          <p:cNvPr id="7" name="Straight Connector 6"/>
          <p:cNvCxnSpPr/>
          <p:nvPr/>
        </p:nvCxnSpPr>
        <p:spPr>
          <a:xfrm>
            <a:off x="4705208" y="4183421"/>
            <a:ext cx="2749668"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18" name="Straight Connector 17"/>
          <p:cNvCxnSpPr/>
          <p:nvPr/>
        </p:nvCxnSpPr>
        <p:spPr>
          <a:xfrm>
            <a:off x="5388835" y="4184857"/>
            <a:ext cx="1953084" cy="2442801"/>
          </a:xfrm>
          <a:prstGeom prst="line">
            <a:avLst/>
          </a:prstGeom>
          <a:ln>
            <a:solidFill>
              <a:schemeClr val="accent5"/>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27" name="TextBox 26"/>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34</a:t>
            </a:fld>
            <a:endParaRPr lang="en-US" dirty="0"/>
          </a:p>
        </p:txBody>
      </p:sp>
      <p:cxnSp>
        <p:nvCxnSpPr>
          <p:cNvPr id="13" name="Straight Connector 12"/>
          <p:cNvCxnSpPr/>
          <p:nvPr/>
        </p:nvCxnSpPr>
        <p:spPr>
          <a:xfrm>
            <a:off x="3114627" y="4177996"/>
            <a:ext cx="1074617"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5205004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cxnSp>
        <p:nvCxnSpPr>
          <p:cNvPr id="10" name="Straight Connector 9"/>
          <p:cNvCxnSpPr/>
          <p:nvPr/>
        </p:nvCxnSpPr>
        <p:spPr>
          <a:xfrm>
            <a:off x="3639176" y="4794532"/>
            <a:ext cx="6405115"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cxnSp>
        <p:nvCxnSpPr>
          <p:cNvPr id="19" name="Straight Connector 18"/>
          <p:cNvCxnSpPr/>
          <p:nvPr/>
        </p:nvCxnSpPr>
        <p:spPr>
          <a:xfrm>
            <a:off x="6229252" y="4820764"/>
            <a:ext cx="7618165" cy="1837864"/>
          </a:xfrm>
          <a:prstGeom prst="line">
            <a:avLst/>
          </a:prstGeom>
          <a:ln>
            <a:solidFill>
              <a:schemeClr val="accent6"/>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28" name="TextBox 27"/>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35</a:t>
            </a:fld>
            <a:endParaRPr lang="en-US" dirty="0"/>
          </a:p>
        </p:txBody>
      </p:sp>
      <p:cxnSp>
        <p:nvCxnSpPr>
          <p:cNvPr id="12" name="Straight Connector 11"/>
          <p:cNvCxnSpPr/>
          <p:nvPr/>
        </p:nvCxnSpPr>
        <p:spPr>
          <a:xfrm>
            <a:off x="4705208" y="4183421"/>
            <a:ext cx="2749668"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13" name="Straight Connector 12"/>
          <p:cNvCxnSpPr/>
          <p:nvPr/>
        </p:nvCxnSpPr>
        <p:spPr>
          <a:xfrm>
            <a:off x="3114627" y="4177996"/>
            <a:ext cx="1074617"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11412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28" name="TextBox 27"/>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TextBox 3"/>
          <p:cNvSpPr txBox="1"/>
          <p:nvPr/>
        </p:nvSpPr>
        <p:spPr bwMode="white">
          <a:xfrm>
            <a:off x="10027160" y="5527705"/>
            <a:ext cx="1219200" cy="1219200"/>
          </a:xfrm>
          <a:prstGeom prst="rect">
            <a:avLst/>
          </a:prstGeom>
        </p:spPr>
        <p:txBody>
          <a:bodyPr vert="horz" wrap="none" lIns="121917" tIns="121917" rIns="121917" bIns="121917" rtlCol="0" anchor="ctr">
            <a:noAutofit/>
          </a:bodyPr>
          <a:lstStyle/>
          <a:p>
            <a:pPr algn="ctr"/>
            <a:r>
              <a:rPr lang="en-US" sz="7200" dirty="0"/>
              <a:t>?</a:t>
            </a:r>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36</a:t>
            </a:fld>
            <a:endParaRPr lang="en-US" dirty="0"/>
          </a:p>
        </p:txBody>
      </p:sp>
      <p:cxnSp>
        <p:nvCxnSpPr>
          <p:cNvPr id="13" name="Straight Connector 12"/>
          <p:cNvCxnSpPr/>
          <p:nvPr/>
        </p:nvCxnSpPr>
        <p:spPr>
          <a:xfrm>
            <a:off x="3114627" y="4177996"/>
            <a:ext cx="1074617"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cxnSp>
        <p:nvCxnSpPr>
          <p:cNvPr id="14" name="Straight Connector 13"/>
          <p:cNvCxnSpPr/>
          <p:nvPr/>
        </p:nvCxnSpPr>
        <p:spPr>
          <a:xfrm>
            <a:off x="4705208" y="4183421"/>
            <a:ext cx="2749668"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15" name="Straight Connector 14"/>
          <p:cNvCxnSpPr/>
          <p:nvPr/>
        </p:nvCxnSpPr>
        <p:spPr>
          <a:xfrm>
            <a:off x="3639176" y="4794532"/>
            <a:ext cx="6405115"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6356349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06825" y="2070849"/>
            <a:ext cx="13231907" cy="1358873"/>
          </a:xfrm>
        </p:spPr>
        <p:txBody>
          <a:bodyPr>
            <a:normAutofit/>
          </a:bodyPr>
          <a:lstStyle/>
          <a:p>
            <a:r>
              <a:rPr lang="en-US" dirty="0" smtClean="0"/>
              <a:t>Lab: The </a:t>
            </a:r>
            <a:r>
              <a:rPr lang="en-US" dirty="0" smtClean="0">
                <a:latin typeface="Courier New" panose="02070309020205020404" pitchFamily="49" charset="0"/>
                <a:cs typeface="Courier New" panose="02070309020205020404" pitchFamily="49" charset="0"/>
              </a:rPr>
              <a:t>file</a:t>
            </a:r>
            <a:r>
              <a:rPr lang="en-US" dirty="0" smtClean="0"/>
              <a:t> Resource</a:t>
            </a:r>
            <a:endParaRPr lang="en-US" dirty="0"/>
          </a:p>
        </p:txBody>
      </p:sp>
      <p:sp>
        <p:nvSpPr>
          <p:cNvPr id="3" name="Subtitle 2"/>
          <p:cNvSpPr>
            <a:spLocks noGrp="1"/>
          </p:cNvSpPr>
          <p:nvPr>
            <p:ph type="subTitle" idx="1"/>
          </p:nvPr>
        </p:nvSpPr>
        <p:spPr>
          <a:xfrm>
            <a:off x="3013754" y="3506117"/>
            <a:ext cx="10974132" cy="4807603"/>
          </a:xfrm>
        </p:spPr>
        <p:txBody>
          <a:bodyPr>
            <a:noAutofit/>
          </a:bodyPr>
          <a:lstStyle/>
          <a:p>
            <a:r>
              <a:rPr lang="en-US" sz="3200" b="1" dirty="0"/>
              <a:t>Read </a:t>
            </a:r>
            <a:r>
              <a:rPr lang="en-US" sz="3200" dirty="0">
                <a:hlinkClick r:id="rId3"/>
              </a:rPr>
              <a:t>https://docs.chef.io/resources.html</a:t>
            </a:r>
            <a:r>
              <a:rPr lang="en-US" sz="3200" dirty="0"/>
              <a:t> </a:t>
            </a:r>
            <a:endParaRPr lang="en-US" sz="3200" b="1" dirty="0">
              <a:solidFill>
                <a:schemeClr val="tx1"/>
              </a:solidFill>
            </a:endParaRPr>
          </a:p>
          <a:p>
            <a:r>
              <a:rPr lang="en-US" sz="3200" b="1" dirty="0">
                <a:solidFill>
                  <a:schemeClr val="tx1"/>
                </a:solidFill>
              </a:rPr>
              <a:t>Discover the file resource's:</a:t>
            </a:r>
          </a:p>
          <a:p>
            <a:pPr marL="1066723" lvl="1" indent="-457178" algn="l">
              <a:buFontTx/>
              <a:buChar char="•"/>
            </a:pPr>
            <a:r>
              <a:rPr lang="en-US" sz="2700" dirty="0">
                <a:solidFill>
                  <a:schemeClr val="tx1"/>
                </a:solidFill>
              </a:rPr>
              <a:t>default action.</a:t>
            </a:r>
          </a:p>
          <a:p>
            <a:pPr marL="1066723" lvl="1" indent="-457178" algn="l">
              <a:buFontTx/>
              <a:buChar char="•"/>
            </a:pPr>
            <a:r>
              <a:rPr lang="en-US" sz="2700" dirty="0">
                <a:solidFill>
                  <a:schemeClr val="tx1"/>
                </a:solidFill>
              </a:rPr>
              <a:t>default values for </a:t>
            </a:r>
            <a:r>
              <a:rPr lang="en-US" sz="2700" b="1" dirty="0">
                <a:solidFill>
                  <a:schemeClr val="tx1"/>
                </a:solidFill>
                <a:latin typeface="Courier New" panose="02070309020205020404" pitchFamily="49" charset="0"/>
                <a:cs typeface="Courier New" panose="02070309020205020404" pitchFamily="49" charset="0"/>
              </a:rPr>
              <a:t>mode</a:t>
            </a:r>
            <a:r>
              <a:rPr lang="en-US" sz="2700" b="1" dirty="0">
                <a:solidFill>
                  <a:schemeClr val="tx1"/>
                </a:solidFill>
              </a:rPr>
              <a:t>, </a:t>
            </a:r>
            <a:r>
              <a:rPr lang="en-US" sz="2700" b="1" dirty="0">
                <a:solidFill>
                  <a:schemeClr val="tx1"/>
                </a:solidFill>
                <a:latin typeface="Courier New" panose="02070309020205020404" pitchFamily="49" charset="0"/>
                <a:cs typeface="Courier New" panose="02070309020205020404" pitchFamily="49" charset="0"/>
              </a:rPr>
              <a:t>owner</a:t>
            </a:r>
            <a:r>
              <a:rPr lang="en-US" sz="2700" dirty="0">
                <a:solidFill>
                  <a:schemeClr val="tx1"/>
                </a:solidFill>
              </a:rPr>
              <a:t>, and </a:t>
            </a:r>
            <a:r>
              <a:rPr lang="en-US" sz="2700" b="1" dirty="0">
                <a:solidFill>
                  <a:schemeClr val="tx1"/>
                </a:solidFill>
                <a:latin typeface="Courier New" panose="02070309020205020404" pitchFamily="49" charset="0"/>
                <a:cs typeface="Courier New" panose="02070309020205020404" pitchFamily="49" charset="0"/>
              </a:rPr>
              <a:t>group</a:t>
            </a:r>
            <a:r>
              <a:rPr lang="en-US" sz="2700" dirty="0">
                <a:solidFill>
                  <a:schemeClr val="tx1"/>
                </a:solidFill>
              </a:rPr>
              <a:t>.</a:t>
            </a:r>
            <a:endParaRPr lang="en-US" sz="2700" dirty="0"/>
          </a:p>
          <a:p>
            <a:endParaRPr lang="en-US" sz="3200" b="1" dirty="0"/>
          </a:p>
          <a:p>
            <a:r>
              <a:rPr lang="en-US" sz="3200" b="1" dirty="0"/>
              <a:t>Update the </a:t>
            </a:r>
            <a:r>
              <a:rPr lang="en-US" sz="3200" b="1" dirty="0">
                <a:latin typeface="Courier New" panose="02070309020205020404" pitchFamily="49" charset="0"/>
                <a:cs typeface="Courier New" panose="02070309020205020404" pitchFamily="49" charset="0"/>
              </a:rPr>
              <a:t>file</a:t>
            </a:r>
            <a:r>
              <a:rPr lang="en-US" sz="3200" b="1" dirty="0"/>
              <a:t> policy in "</a:t>
            </a:r>
            <a:r>
              <a:rPr lang="en-US" sz="3200" b="1" dirty="0" err="1"/>
              <a:t>hello.rb</a:t>
            </a:r>
            <a:r>
              <a:rPr lang="en-US" sz="3200" b="1" dirty="0"/>
              <a:t>" to:</a:t>
            </a:r>
            <a:endParaRPr lang="en-US" sz="3200" b="1" dirty="0">
              <a:solidFill>
                <a:srgbClr val="3E4346"/>
              </a:solidFill>
            </a:endParaRPr>
          </a:p>
          <a:p>
            <a:pPr lvl="1" algn="l"/>
            <a:r>
              <a:rPr lang="en-US" sz="2700" dirty="0">
                <a:solidFill>
                  <a:srgbClr val="3E4346"/>
                </a:solidFill>
              </a:rPr>
              <a:t>The </a:t>
            </a:r>
            <a:r>
              <a:rPr lang="en-US" sz="2700" dirty="0">
                <a:solidFill>
                  <a:srgbClr val="3E4346"/>
                </a:solidFill>
                <a:cs typeface="Courier New" panose="02070309020205020404" pitchFamily="49" charset="0"/>
              </a:rPr>
              <a:t>file</a:t>
            </a:r>
            <a:r>
              <a:rPr lang="en-US" sz="2700" dirty="0">
                <a:solidFill>
                  <a:srgbClr val="3E4346"/>
                </a:solidFill>
              </a:rPr>
              <a:t> named </a:t>
            </a:r>
            <a:r>
              <a:rPr lang="en-US" sz="2700" dirty="0">
                <a:solidFill>
                  <a:srgbClr val="3E4346"/>
                </a:solidFill>
                <a:cs typeface="Courier New" panose="02070309020205020404" pitchFamily="49" charset="0"/>
              </a:rPr>
              <a:t>'</a:t>
            </a:r>
            <a:r>
              <a:rPr lang="en-US" sz="2700" dirty="0" err="1" smtClean="0">
                <a:solidFill>
                  <a:srgbClr val="3E4346"/>
                </a:solidFill>
                <a:cs typeface="Courier New" panose="02070309020205020404" pitchFamily="49" charset="0"/>
              </a:rPr>
              <a:t>hello.txt</a:t>
            </a:r>
            <a:r>
              <a:rPr lang="en-US" sz="2700" dirty="0">
                <a:solidFill>
                  <a:srgbClr val="3E4346"/>
                </a:solidFill>
                <a:cs typeface="Courier New" panose="02070309020205020404" pitchFamily="49" charset="0"/>
              </a:rPr>
              <a:t>'</a:t>
            </a:r>
            <a:r>
              <a:rPr lang="en-US" sz="2700" dirty="0" smtClean="0">
                <a:solidFill>
                  <a:srgbClr val="3E4346"/>
                </a:solidFill>
                <a:cs typeface="Courier New" panose="02070309020205020404" pitchFamily="49" charset="0"/>
              </a:rPr>
              <a:t> </a:t>
            </a:r>
            <a:r>
              <a:rPr lang="en-US" sz="2700" dirty="0">
                <a:solidFill>
                  <a:srgbClr val="3E4346"/>
                </a:solidFill>
              </a:rPr>
              <a:t>should be </a:t>
            </a:r>
            <a:r>
              <a:rPr lang="en-US" sz="2700" dirty="0">
                <a:solidFill>
                  <a:srgbClr val="3E4346"/>
                </a:solidFill>
                <a:cs typeface="Courier New" panose="02070309020205020404" pitchFamily="49" charset="0"/>
              </a:rPr>
              <a:t>created</a:t>
            </a:r>
            <a:r>
              <a:rPr lang="en-US" sz="2700" dirty="0">
                <a:solidFill>
                  <a:srgbClr val="3E4346"/>
                </a:solidFill>
              </a:rPr>
              <a:t> with the </a:t>
            </a:r>
            <a:r>
              <a:rPr lang="en-US" sz="2700" dirty="0">
                <a:solidFill>
                  <a:srgbClr val="3E4346"/>
                </a:solidFill>
                <a:cs typeface="Courier New" panose="02070309020205020404" pitchFamily="49" charset="0"/>
              </a:rPr>
              <a:t>content</a:t>
            </a:r>
            <a:r>
              <a:rPr lang="en-US" sz="2700" b="1" dirty="0">
                <a:solidFill>
                  <a:srgbClr val="3E4346"/>
                </a:solidFill>
              </a:rPr>
              <a:t> </a:t>
            </a:r>
            <a:r>
              <a:rPr lang="uk-UA" sz="2700" dirty="0" smtClean="0">
                <a:solidFill>
                  <a:srgbClr val="3E4346"/>
                </a:solidFill>
              </a:rPr>
              <a:t>'</a:t>
            </a:r>
            <a:r>
              <a:rPr lang="en-US" sz="2700" dirty="0" smtClean="0">
                <a:solidFill>
                  <a:srgbClr val="3E4346"/>
                </a:solidFill>
              </a:rPr>
              <a:t>Hello</a:t>
            </a:r>
            <a:r>
              <a:rPr lang="en-US" sz="2700" dirty="0">
                <a:solidFill>
                  <a:srgbClr val="3E4346"/>
                </a:solidFill>
              </a:rPr>
              <a:t>, world</a:t>
            </a:r>
            <a:r>
              <a:rPr lang="en-US" sz="2700" dirty="0" smtClean="0">
                <a:solidFill>
                  <a:srgbClr val="3E4346"/>
                </a:solidFill>
              </a:rPr>
              <a:t>!</a:t>
            </a:r>
            <a:r>
              <a:rPr lang="uk-UA" sz="2700" dirty="0" smtClean="0">
                <a:solidFill>
                  <a:srgbClr val="3E4346"/>
                </a:solidFill>
              </a:rPr>
              <a:t>'</a:t>
            </a:r>
            <a:r>
              <a:rPr lang="en-US" sz="2700" dirty="0" smtClean="0">
                <a:solidFill>
                  <a:srgbClr val="3E4346"/>
                </a:solidFill>
              </a:rPr>
              <a:t>, </a:t>
            </a:r>
            <a:r>
              <a:rPr lang="en-US" sz="2700" dirty="0">
                <a:solidFill>
                  <a:srgbClr val="3E4346"/>
                </a:solidFill>
                <a:cs typeface="Courier New" panose="02070309020205020404" pitchFamily="49" charset="0"/>
              </a:rPr>
              <a:t>mode</a:t>
            </a:r>
            <a:r>
              <a:rPr lang="en-US" sz="2700" dirty="0">
                <a:solidFill>
                  <a:srgbClr val="3E4346"/>
                </a:solidFill>
              </a:rPr>
              <a:t> </a:t>
            </a:r>
            <a:r>
              <a:rPr lang="uk-UA" sz="2700" dirty="0" smtClean="0">
                <a:solidFill>
                  <a:srgbClr val="3E4346"/>
                </a:solidFill>
              </a:rPr>
              <a:t>'</a:t>
            </a:r>
            <a:r>
              <a:rPr lang="en-US" sz="2700" dirty="0" smtClean="0">
                <a:solidFill>
                  <a:srgbClr val="3E4346"/>
                </a:solidFill>
              </a:rPr>
              <a:t>0644</a:t>
            </a:r>
            <a:r>
              <a:rPr lang="uk-UA" sz="2700" dirty="0" smtClean="0">
                <a:solidFill>
                  <a:srgbClr val="3E4346"/>
                </a:solidFill>
              </a:rPr>
              <a:t>'</a:t>
            </a:r>
            <a:r>
              <a:rPr lang="en-US" sz="2700" dirty="0" smtClean="0">
                <a:solidFill>
                  <a:srgbClr val="3E4346"/>
                </a:solidFill>
              </a:rPr>
              <a:t>, </a:t>
            </a:r>
            <a:r>
              <a:rPr lang="en-US" sz="2700" dirty="0">
                <a:solidFill>
                  <a:srgbClr val="3E4346"/>
                </a:solidFill>
                <a:cs typeface="Courier New" panose="02070309020205020404" pitchFamily="49" charset="0"/>
              </a:rPr>
              <a:t>owner</a:t>
            </a:r>
            <a:r>
              <a:rPr lang="en-US" sz="2700" dirty="0">
                <a:solidFill>
                  <a:srgbClr val="3E4346"/>
                </a:solidFill>
              </a:rPr>
              <a:t> is </a:t>
            </a:r>
            <a:r>
              <a:rPr lang="uk-UA" sz="2700" dirty="0" smtClean="0">
                <a:solidFill>
                  <a:srgbClr val="3E4346"/>
                </a:solidFill>
              </a:rPr>
              <a:t>'</a:t>
            </a:r>
            <a:r>
              <a:rPr lang="en-US" sz="2700" dirty="0" smtClean="0">
                <a:solidFill>
                  <a:srgbClr val="3E4346"/>
                </a:solidFill>
              </a:rPr>
              <a:t>root</a:t>
            </a:r>
            <a:r>
              <a:rPr lang="uk-UA" sz="2700" dirty="0" smtClean="0">
                <a:solidFill>
                  <a:srgbClr val="3E4346"/>
                </a:solidFill>
              </a:rPr>
              <a:t>'</a:t>
            </a:r>
            <a:r>
              <a:rPr lang="en-US" sz="2700" dirty="0" smtClean="0">
                <a:solidFill>
                  <a:srgbClr val="3E4346"/>
                </a:solidFill>
              </a:rPr>
              <a:t>, </a:t>
            </a:r>
            <a:r>
              <a:rPr lang="en-US" sz="2700" dirty="0">
                <a:solidFill>
                  <a:srgbClr val="3E4346"/>
                </a:solidFill>
              </a:rPr>
              <a:t>and </a:t>
            </a:r>
            <a:r>
              <a:rPr lang="en-US" sz="2700" dirty="0">
                <a:solidFill>
                  <a:srgbClr val="3E4346"/>
                </a:solidFill>
                <a:cs typeface="Courier New" panose="02070309020205020404" pitchFamily="49" charset="0"/>
              </a:rPr>
              <a:t>group</a:t>
            </a:r>
            <a:r>
              <a:rPr lang="en-US" sz="2700" dirty="0">
                <a:solidFill>
                  <a:srgbClr val="3E4346"/>
                </a:solidFill>
              </a:rPr>
              <a:t> is </a:t>
            </a:r>
            <a:r>
              <a:rPr lang="uk-UA" sz="2700" dirty="0" smtClean="0">
                <a:solidFill>
                  <a:srgbClr val="3E4346"/>
                </a:solidFill>
              </a:rPr>
              <a:t>'</a:t>
            </a:r>
            <a:r>
              <a:rPr lang="en-US" sz="2700" dirty="0" smtClean="0">
                <a:solidFill>
                  <a:srgbClr val="3E4346"/>
                </a:solidFill>
              </a:rPr>
              <a:t>root</a:t>
            </a:r>
            <a:r>
              <a:rPr lang="uk-UA" sz="2700" dirty="0" smtClean="0">
                <a:solidFill>
                  <a:srgbClr val="3E4346"/>
                </a:solidFill>
              </a:rPr>
              <a:t>'</a:t>
            </a:r>
            <a:r>
              <a:rPr lang="en-US" sz="2700" dirty="0" smtClean="0">
                <a:solidFill>
                  <a:srgbClr val="3E4346"/>
                </a:solidFill>
              </a:rPr>
              <a:t>.</a:t>
            </a:r>
            <a:endParaRPr lang="en-US" sz="2700" dirty="0">
              <a:solidFill>
                <a:srgbClr val="3E4346"/>
              </a:solidFill>
            </a:endParaRPr>
          </a:p>
          <a:p>
            <a:endParaRPr lang="en-US" sz="3200" dirty="0">
              <a:solidFill>
                <a:srgbClr val="3E4346"/>
              </a:solidFill>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25875141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93289"/>
            <a:ext cx="14935200" cy="827577"/>
          </a:xfrm>
        </p:spPr>
        <p:txBody>
          <a:bodyPr/>
          <a:lstStyle/>
          <a:p>
            <a:r>
              <a:rPr lang="en-US" dirty="0" smtClean="0"/>
              <a:t>Lab: The Updated file Resource</a:t>
            </a:r>
            <a:endParaRPr lang="en-US" dirty="0"/>
          </a:p>
        </p:txBody>
      </p:sp>
      <p:sp>
        <p:nvSpPr>
          <p:cNvPr id="3" name="Content Placeholder 2"/>
          <p:cNvSpPr>
            <a:spLocks noGrp="1"/>
          </p:cNvSpPr>
          <p:nvPr>
            <p:ph sz="quarter" idx="10"/>
          </p:nvPr>
        </p:nvSpPr>
        <p:spPr>
          <a:xfrm>
            <a:off x="1121106" y="2113747"/>
            <a:ext cx="7984686" cy="5944404"/>
          </a:xfrm>
        </p:spPr>
        <p:txBody>
          <a:bodyPr/>
          <a:lstStyle/>
          <a:p>
            <a:r>
              <a:rPr lang="en-US" b="1" dirty="0"/>
              <a:t>file </a:t>
            </a:r>
            <a:r>
              <a:rPr lang="uk-UA" b="1" dirty="0" smtClean="0"/>
              <a:t>'</a:t>
            </a:r>
            <a:r>
              <a:rPr lang="en-US" b="1" dirty="0" err="1" smtClean="0"/>
              <a:t>hello.txt</a:t>
            </a:r>
            <a:r>
              <a:rPr lang="uk-UA" b="1" dirty="0" smtClean="0"/>
              <a:t>'</a:t>
            </a:r>
            <a:r>
              <a:rPr lang="en-US" b="1" dirty="0" smtClean="0"/>
              <a:t> </a:t>
            </a:r>
            <a:r>
              <a:rPr lang="en-US" b="1" dirty="0"/>
              <a:t>do</a:t>
            </a:r>
          </a:p>
          <a:p>
            <a:r>
              <a:rPr lang="en-US" b="1" dirty="0"/>
              <a:t>  content </a:t>
            </a:r>
            <a:r>
              <a:rPr lang="uk-UA" b="1" dirty="0" smtClean="0"/>
              <a:t>'</a:t>
            </a:r>
            <a:r>
              <a:rPr lang="en-US" b="1" dirty="0" smtClean="0"/>
              <a:t>Hello</a:t>
            </a:r>
            <a:r>
              <a:rPr lang="en-US" b="1" dirty="0"/>
              <a:t>, world</a:t>
            </a:r>
            <a:r>
              <a:rPr lang="en-US" b="1" dirty="0" smtClean="0"/>
              <a:t>!</a:t>
            </a:r>
            <a:r>
              <a:rPr lang="uk-UA" b="1" dirty="0" smtClean="0"/>
              <a:t>'</a:t>
            </a:r>
            <a:endParaRPr lang="en-US" b="1" dirty="0"/>
          </a:p>
          <a:p>
            <a:r>
              <a:rPr lang="en-US" b="1" dirty="0" smtClean="0"/>
              <a:t>  mode </a:t>
            </a:r>
            <a:r>
              <a:rPr lang="uk-UA" b="1" dirty="0" smtClean="0"/>
              <a:t>'</a:t>
            </a:r>
            <a:r>
              <a:rPr lang="en-US" b="1" dirty="0" smtClean="0"/>
              <a:t>0644</a:t>
            </a:r>
            <a:r>
              <a:rPr lang="uk-UA" b="1" dirty="0" smtClean="0"/>
              <a:t>'</a:t>
            </a:r>
            <a:endParaRPr lang="en-US" b="1" dirty="0"/>
          </a:p>
          <a:p>
            <a:r>
              <a:rPr lang="en-US" b="1" dirty="0"/>
              <a:t>  owner </a:t>
            </a:r>
            <a:r>
              <a:rPr lang="uk-UA" b="1" dirty="0" smtClean="0"/>
              <a:t>'</a:t>
            </a:r>
            <a:r>
              <a:rPr lang="en-US" b="1" dirty="0" smtClean="0"/>
              <a:t>root</a:t>
            </a:r>
            <a:r>
              <a:rPr lang="uk-UA" b="1" dirty="0" smtClean="0"/>
              <a:t>'</a:t>
            </a:r>
            <a:endParaRPr lang="en-US" b="1" dirty="0"/>
          </a:p>
          <a:p>
            <a:r>
              <a:rPr lang="en-US" b="1" dirty="0"/>
              <a:t>  group </a:t>
            </a:r>
            <a:r>
              <a:rPr lang="uk-UA" b="1" dirty="0" smtClean="0"/>
              <a:t>'</a:t>
            </a:r>
            <a:r>
              <a:rPr lang="en-US" b="1" dirty="0" smtClean="0"/>
              <a:t>root</a:t>
            </a:r>
            <a:r>
              <a:rPr lang="uk-UA" b="1" dirty="0" smtClean="0"/>
              <a:t>'</a:t>
            </a:r>
            <a:endParaRPr lang="en-US" b="1" dirty="0" smtClean="0"/>
          </a:p>
          <a:p>
            <a:r>
              <a:rPr lang="en-US" b="1" dirty="0" smtClean="0"/>
              <a:t>  action :create</a:t>
            </a:r>
            <a:endParaRPr lang="en-US" b="1" dirty="0"/>
          </a:p>
          <a:p>
            <a:r>
              <a:rPr lang="en-US" b="1" dirty="0"/>
              <a:t>end</a:t>
            </a:r>
          </a:p>
        </p:txBody>
      </p:sp>
      <p:sp>
        <p:nvSpPr>
          <p:cNvPr id="4" name="Text Placeholder 3"/>
          <p:cNvSpPr>
            <a:spLocks noGrp="1"/>
          </p:cNvSpPr>
          <p:nvPr>
            <p:ph type="body" sz="quarter" idx="11"/>
          </p:nvPr>
        </p:nvSpPr>
        <p:spPr/>
        <p:txBody>
          <a:bodyPr>
            <a:noAutofit/>
          </a:bodyPr>
          <a:lstStyle/>
          <a:p>
            <a:pPr>
              <a:lnSpc>
                <a:spcPct val="120000"/>
              </a:lnSpc>
            </a:pPr>
            <a:r>
              <a:rPr lang="en-US" sz="3700" b="1" dirty="0"/>
              <a:t>~/</a:t>
            </a:r>
            <a:r>
              <a:rPr lang="en-US" sz="3700" b="1" dirty="0" err="1"/>
              <a:t>hello.rb</a:t>
            </a:r>
            <a:endParaRPr lang="en-US" sz="3700" b="1" dirty="0"/>
          </a:p>
        </p:txBody>
      </p:sp>
      <p:sp>
        <p:nvSpPr>
          <p:cNvPr id="5" name="Content Placeholder 4"/>
          <p:cNvSpPr>
            <a:spLocks noGrp="1"/>
          </p:cNvSpPr>
          <p:nvPr>
            <p:ph sz="quarter" idx="12"/>
          </p:nvPr>
        </p:nvSpPr>
        <p:spPr>
          <a:xfrm>
            <a:off x="9375993" y="2113747"/>
            <a:ext cx="6168809" cy="5944404"/>
          </a:xfrm>
        </p:spPr>
        <p:txBody>
          <a:bodyPr>
            <a:normAutofit fontScale="92500" lnSpcReduction="10000"/>
          </a:bodyPr>
          <a:lstStyle/>
          <a:p>
            <a:r>
              <a:rPr lang="en-US" sz="3700" dirty="0" smtClean="0"/>
              <a:t>The </a:t>
            </a:r>
            <a:r>
              <a:rPr lang="en-US" sz="3700" dirty="0"/>
              <a:t>default </a:t>
            </a:r>
            <a:r>
              <a:rPr lang="en-US" sz="3700" dirty="0" smtClean="0"/>
              <a:t>mode is set by the POSIX Access Control Lists.</a:t>
            </a:r>
            <a:endParaRPr lang="en-US" sz="3700" dirty="0"/>
          </a:p>
          <a:p>
            <a:endParaRPr lang="en-US" sz="3700" dirty="0"/>
          </a:p>
          <a:p>
            <a:r>
              <a:rPr lang="en-US" sz="3700" dirty="0"/>
              <a:t>The default owner is the current user (could change).</a:t>
            </a:r>
          </a:p>
          <a:p>
            <a:endParaRPr lang="en-US" sz="3700" dirty="0"/>
          </a:p>
          <a:p>
            <a:r>
              <a:rPr lang="en-US" sz="3700" dirty="0"/>
              <a:t>The default group is the POSIX group (if available</a:t>
            </a:r>
            <a:r>
              <a:rPr lang="en-US" sz="3700" dirty="0" smtClean="0"/>
              <a:t>).</a:t>
            </a:r>
          </a:p>
          <a:p>
            <a:endParaRPr lang="en-US" sz="3700" dirty="0"/>
          </a:p>
          <a:p>
            <a:r>
              <a:rPr lang="en-US" sz="3700" dirty="0"/>
              <a:t>The default action is to create (not necessary to define it).</a:t>
            </a:r>
          </a:p>
          <a:p>
            <a:endParaRPr lang="en-US" sz="3700" dirty="0"/>
          </a:p>
          <a:p>
            <a:endParaRPr lang="en-US" sz="3700" dirty="0"/>
          </a:p>
        </p:txBody>
      </p:sp>
      <p:sp>
        <p:nvSpPr>
          <p:cNvPr id="12" name="Text Placeholder 6"/>
          <p:cNvSpPr>
            <a:spLocks noGrp="1"/>
          </p:cNvSpPr>
          <p:nvPr>
            <p:ph type="body" sz="quarter" idx="14"/>
          </p:nvPr>
        </p:nvSpPr>
        <p:spPr>
          <a:xfrm>
            <a:off x="1121084" y="3478989"/>
            <a:ext cx="7957688" cy="2675375"/>
          </a:xfrm>
        </p:spPr>
        <p:txBody>
          <a:bodyPr/>
          <a:lstStyle/>
          <a:p>
            <a:r>
              <a:rPr lang="en-US" dirty="0" smtClean="0"/>
              <a:t>+</a:t>
            </a:r>
            <a:endParaRPr lang="en-US" dirty="0"/>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2837884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a:t>
            </a:r>
            <a:endParaRPr lang="en-US" dirty="0"/>
          </a:p>
        </p:txBody>
      </p:sp>
      <p:sp>
        <p:nvSpPr>
          <p:cNvPr id="3" name="Subtitle 2"/>
          <p:cNvSpPr>
            <a:spLocks noGrp="1"/>
          </p:cNvSpPr>
          <p:nvPr>
            <p:ph type="subTitle" idx="1"/>
          </p:nvPr>
        </p:nvSpPr>
        <p:spPr/>
        <p:txBody>
          <a:bodyPr/>
          <a:lstStyle/>
          <a:p>
            <a:r>
              <a:rPr lang="en-US" dirty="0"/>
              <a:t>What questions can </a:t>
            </a:r>
            <a:r>
              <a:rPr lang="en-US" dirty="0" smtClean="0"/>
              <a:t>we </a:t>
            </a:r>
            <a:r>
              <a:rPr lang="en-US" dirty="0"/>
              <a:t>answer for you? </a:t>
            </a:r>
            <a:endParaRPr lang="en-US" dirty="0">
              <a:effectLs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96703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Linux Editor Reference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4</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Tips for using these editors</a:t>
            </a:r>
            <a:r>
              <a:rPr lang="en-US" dirty="0"/>
              <a:t> </a:t>
            </a:r>
            <a:r>
              <a:rPr lang="en-US" dirty="0" smtClean="0"/>
              <a:t>can be found below in your participant guide.</a:t>
            </a:r>
          </a:p>
          <a:p>
            <a:pPr lvl="1"/>
            <a:endParaRPr lang="en-US" dirty="0" smtClean="0"/>
          </a:p>
          <a:p>
            <a:pPr lvl="1"/>
            <a:r>
              <a:rPr lang="en-US" sz="4800" b="1" dirty="0" smtClean="0"/>
              <a:t>emacs</a:t>
            </a:r>
            <a:endParaRPr lang="en-US" sz="4800" b="1" dirty="0"/>
          </a:p>
          <a:p>
            <a:pPr lvl="1"/>
            <a:r>
              <a:rPr lang="en-US" sz="4800" b="1" dirty="0"/>
              <a:t>nano</a:t>
            </a:r>
          </a:p>
          <a:p>
            <a:pPr lvl="1"/>
            <a:r>
              <a:rPr lang="en-US" sz="4800" b="1" dirty="0"/>
              <a:t>vi / vim</a:t>
            </a:r>
            <a:endParaRPr lang="en-US" sz="4800" dirty="0"/>
          </a:p>
          <a:p>
            <a:pPr marL="918588" lvl="1" indent="-609570">
              <a:buFont typeface="Arial" panose="020B0604020202020204" pitchFamily="34" charset="0"/>
              <a:buChar char="•"/>
            </a:pPr>
            <a:endParaRPr lang="en-US" dirty="0" smtClean="0"/>
          </a:p>
          <a:p>
            <a:pPr marL="918588" lvl="1" indent="-609570">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5021921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Workstation Setup</a:t>
            </a:r>
            <a:endParaRPr lang="en-US" dirty="0"/>
          </a:p>
        </p:txBody>
      </p:sp>
      <p:sp>
        <p:nvSpPr>
          <p:cNvPr id="3" name="Subtitle 2"/>
          <p:cNvSpPr>
            <a:spLocks noGrp="1"/>
          </p:cNvSpPr>
          <p:nvPr>
            <p:ph type="subTitle" idx="1"/>
          </p:nvPr>
        </p:nvSpPr>
        <p:spPr>
          <a:xfrm>
            <a:off x="3013753" y="3506118"/>
            <a:ext cx="10974132" cy="4422295"/>
          </a:xfrm>
        </p:spPr>
        <p:txBody>
          <a:bodyPr>
            <a:noAutofit/>
          </a:bodyPr>
          <a:lstStyle/>
          <a:p>
            <a:r>
              <a:rPr lang="en-US" sz="3200" dirty="0"/>
              <a:t>Create a recipe file named </a:t>
            </a:r>
            <a:r>
              <a:rPr lang="en-US" sz="3200" dirty="0">
                <a:latin typeface="Courier New" panose="02070309020205020404" pitchFamily="49" charset="0"/>
                <a:cs typeface="Courier New" panose="02070309020205020404" pitchFamily="49" charset="0"/>
              </a:rPr>
              <a:t>"</a:t>
            </a:r>
            <a:r>
              <a:rPr lang="en-US" sz="3200" dirty="0" err="1">
                <a:latin typeface="+mj-lt"/>
                <a:cs typeface="Courier New" panose="02070309020205020404" pitchFamily="49" charset="0"/>
              </a:rPr>
              <a:t>setup.rb</a:t>
            </a:r>
            <a:r>
              <a:rPr lang="en-US" sz="3200" dirty="0">
                <a:latin typeface="Courier New" panose="02070309020205020404" pitchFamily="49" charset="0"/>
                <a:cs typeface="Courier New" panose="02070309020205020404" pitchFamily="49" charset="0"/>
              </a:rPr>
              <a:t>"</a:t>
            </a:r>
            <a:r>
              <a:rPr lang="en-US" sz="3200" dirty="0"/>
              <a:t> that defines the policy: </a:t>
            </a:r>
            <a:endParaRPr lang="en-US" sz="3200" dirty="0" smtClean="0"/>
          </a:p>
          <a:p>
            <a:pPr marL="1066749" lvl="1" indent="-457189" algn="l">
              <a:buFont typeface="Wingdings" charset="2"/>
              <a:buChar char="q"/>
            </a:pPr>
            <a:r>
              <a:rPr lang="en-US" sz="2700" dirty="0">
                <a:solidFill>
                  <a:srgbClr val="3E4346"/>
                </a:solidFill>
              </a:rPr>
              <a:t>The </a:t>
            </a:r>
            <a:r>
              <a:rPr lang="en-US" sz="2700" dirty="0">
                <a:solidFill>
                  <a:srgbClr val="3E4346"/>
                </a:solidFill>
                <a:cs typeface="Courier New" panose="02070309020205020404" pitchFamily="49" charset="0"/>
              </a:rPr>
              <a:t>package</a:t>
            </a:r>
            <a:r>
              <a:rPr lang="en-US" sz="2700" dirty="0">
                <a:solidFill>
                  <a:srgbClr val="3E4346"/>
                </a:solidFill>
              </a:rPr>
              <a:t> named </a:t>
            </a:r>
            <a:r>
              <a:rPr lang="uk-UA" sz="2700" dirty="0" smtClean="0">
                <a:solidFill>
                  <a:srgbClr val="3E4346"/>
                </a:solidFill>
              </a:rPr>
              <a:t>'</a:t>
            </a:r>
            <a:r>
              <a:rPr lang="en-US" sz="2700" dirty="0" smtClean="0">
                <a:solidFill>
                  <a:srgbClr val="3E4346"/>
                </a:solidFill>
              </a:rPr>
              <a:t>nano</a:t>
            </a:r>
            <a:r>
              <a:rPr lang="uk-UA" sz="2700" dirty="0" smtClean="0">
                <a:solidFill>
                  <a:srgbClr val="3E4346"/>
                </a:solidFill>
              </a:rPr>
              <a:t>'</a:t>
            </a:r>
            <a:r>
              <a:rPr lang="en-US" sz="2700" dirty="0" smtClean="0">
                <a:solidFill>
                  <a:srgbClr val="3E4346"/>
                </a:solidFill>
              </a:rPr>
              <a:t> </a:t>
            </a:r>
            <a:r>
              <a:rPr lang="en-US" sz="2700" dirty="0">
                <a:solidFill>
                  <a:srgbClr val="3E4346"/>
                </a:solidFill>
              </a:rPr>
              <a:t>is installed.</a:t>
            </a:r>
          </a:p>
          <a:p>
            <a:pPr marL="1066749" lvl="1" indent="-457189" algn="l">
              <a:buFont typeface="Wingdings" charset="2"/>
              <a:buChar char="q"/>
            </a:pPr>
            <a:r>
              <a:rPr lang="en-US" sz="2700" dirty="0">
                <a:solidFill>
                  <a:srgbClr val="3E4346"/>
                </a:solidFill>
              </a:rPr>
              <a:t>The </a:t>
            </a:r>
            <a:r>
              <a:rPr lang="en-US" sz="2700" dirty="0">
                <a:solidFill>
                  <a:srgbClr val="3E4346"/>
                </a:solidFill>
                <a:cs typeface="Courier New" panose="02070309020205020404" pitchFamily="49" charset="0"/>
              </a:rPr>
              <a:t>package</a:t>
            </a:r>
            <a:r>
              <a:rPr lang="en-US" sz="2700" dirty="0">
                <a:solidFill>
                  <a:srgbClr val="3E4346"/>
                </a:solidFill>
              </a:rPr>
              <a:t> named </a:t>
            </a:r>
            <a:r>
              <a:rPr lang="uk-UA" sz="2700" dirty="0" smtClean="0">
                <a:solidFill>
                  <a:srgbClr val="3E4346"/>
                </a:solidFill>
              </a:rPr>
              <a:t>'</a:t>
            </a:r>
            <a:r>
              <a:rPr lang="en-US" sz="2700" dirty="0" smtClean="0">
                <a:solidFill>
                  <a:srgbClr val="3E4346"/>
                </a:solidFill>
              </a:rPr>
              <a:t>tree</a:t>
            </a:r>
            <a:r>
              <a:rPr lang="uk-UA" sz="2700" dirty="0" smtClean="0">
                <a:solidFill>
                  <a:srgbClr val="3E4346"/>
                </a:solidFill>
              </a:rPr>
              <a:t>'</a:t>
            </a:r>
            <a:r>
              <a:rPr lang="en-US" sz="2700" dirty="0" smtClean="0">
                <a:solidFill>
                  <a:srgbClr val="3E4346"/>
                </a:solidFill>
              </a:rPr>
              <a:t> </a:t>
            </a:r>
            <a:r>
              <a:rPr lang="en-US" sz="2700" dirty="0">
                <a:solidFill>
                  <a:srgbClr val="3E4346"/>
                </a:solidFill>
              </a:rPr>
              <a:t>is installed.</a:t>
            </a:r>
          </a:p>
          <a:p>
            <a:pPr marL="1066749" lvl="1" indent="-457189" algn="l">
              <a:buFont typeface="Wingdings" charset="2"/>
              <a:buChar char="q"/>
            </a:pPr>
            <a:r>
              <a:rPr lang="en-US" sz="2700" dirty="0">
                <a:solidFill>
                  <a:srgbClr val="3E4346"/>
                </a:solidFill>
              </a:rPr>
              <a:t>The </a:t>
            </a:r>
            <a:r>
              <a:rPr lang="en-US" sz="2700" dirty="0">
                <a:solidFill>
                  <a:srgbClr val="3E4346"/>
                </a:solidFill>
                <a:cs typeface="Courier New" panose="02070309020205020404" pitchFamily="49" charset="0"/>
              </a:rPr>
              <a:t>file</a:t>
            </a:r>
            <a:r>
              <a:rPr lang="en-US" sz="2700" dirty="0">
                <a:solidFill>
                  <a:srgbClr val="3E4346"/>
                </a:solidFill>
              </a:rPr>
              <a:t> named </a:t>
            </a:r>
            <a:r>
              <a:rPr lang="uk-UA" sz="2700" dirty="0" smtClean="0">
                <a:solidFill>
                  <a:srgbClr val="3E4346"/>
                </a:solidFill>
              </a:rPr>
              <a:t>'</a:t>
            </a:r>
            <a:r>
              <a:rPr lang="en-US" sz="2700" dirty="0" smtClean="0">
                <a:solidFill>
                  <a:srgbClr val="3E4346"/>
                </a:solidFill>
              </a:rPr>
              <a:t>/</a:t>
            </a:r>
            <a:r>
              <a:rPr lang="en-US" sz="2700" dirty="0" err="1">
                <a:solidFill>
                  <a:srgbClr val="3E4346"/>
                </a:solidFill>
              </a:rPr>
              <a:t>etc</a:t>
            </a:r>
            <a:r>
              <a:rPr lang="en-US" sz="2700" dirty="0">
                <a:solidFill>
                  <a:srgbClr val="3E4346"/>
                </a:solidFill>
              </a:rPr>
              <a:t>/</a:t>
            </a:r>
            <a:r>
              <a:rPr lang="en-US" sz="2700" dirty="0" err="1" smtClean="0">
                <a:solidFill>
                  <a:srgbClr val="3E4346"/>
                </a:solidFill>
              </a:rPr>
              <a:t>motd</a:t>
            </a:r>
            <a:r>
              <a:rPr lang="uk-UA" sz="2700" dirty="0" smtClean="0">
                <a:solidFill>
                  <a:srgbClr val="3E4346"/>
                </a:solidFill>
              </a:rPr>
              <a:t>'</a:t>
            </a:r>
            <a:r>
              <a:rPr lang="en-US" sz="2700" dirty="0" smtClean="0">
                <a:solidFill>
                  <a:srgbClr val="3E4346"/>
                </a:solidFill>
              </a:rPr>
              <a:t> </a:t>
            </a:r>
            <a:r>
              <a:rPr lang="en-US" sz="2700" dirty="0">
                <a:solidFill>
                  <a:srgbClr val="3E4346"/>
                </a:solidFill>
              </a:rPr>
              <a:t>is created with the </a:t>
            </a:r>
            <a:r>
              <a:rPr lang="en-US" sz="2700" dirty="0">
                <a:solidFill>
                  <a:srgbClr val="3E4346"/>
                </a:solidFill>
                <a:cs typeface="Courier New" panose="02070309020205020404" pitchFamily="49" charset="0"/>
              </a:rPr>
              <a:t>content</a:t>
            </a:r>
            <a:r>
              <a:rPr lang="en-US" sz="2700" dirty="0">
                <a:solidFill>
                  <a:srgbClr val="3E4346"/>
                </a:solidFill>
              </a:rPr>
              <a:t> </a:t>
            </a:r>
            <a:r>
              <a:rPr lang="uk-UA" sz="2700" dirty="0" smtClean="0">
                <a:solidFill>
                  <a:srgbClr val="3E4346"/>
                </a:solidFill>
              </a:rPr>
              <a:t>'</a:t>
            </a:r>
            <a:r>
              <a:rPr lang="en-US" sz="2700" dirty="0" smtClean="0">
                <a:solidFill>
                  <a:srgbClr val="3E4346"/>
                </a:solidFill>
              </a:rPr>
              <a:t>Property </a:t>
            </a:r>
            <a:r>
              <a:rPr lang="en-US" sz="2700" dirty="0">
                <a:solidFill>
                  <a:srgbClr val="3E4346"/>
                </a:solidFill>
              </a:rPr>
              <a:t>of ..</a:t>
            </a:r>
            <a:r>
              <a:rPr lang="en-US" sz="2700" dirty="0" smtClean="0">
                <a:solidFill>
                  <a:srgbClr val="3E4346"/>
                </a:solidFill>
              </a:rPr>
              <a:t>.</a:t>
            </a:r>
            <a:r>
              <a:rPr lang="uk-UA" sz="2700" dirty="0" smtClean="0">
                <a:solidFill>
                  <a:srgbClr val="3E4346"/>
                </a:solidFill>
              </a:rPr>
              <a:t>'</a:t>
            </a:r>
            <a:r>
              <a:rPr lang="en-US" sz="2700" dirty="0" smtClean="0">
                <a:solidFill>
                  <a:srgbClr val="3E4346"/>
                </a:solidFill>
              </a:rPr>
              <a:t>.</a:t>
            </a:r>
            <a:endParaRPr lang="en-US" sz="3200" dirty="0" smtClean="0"/>
          </a:p>
          <a:p>
            <a:endParaRPr lang="en-US" sz="3200" dirty="0"/>
          </a:p>
          <a:p>
            <a:r>
              <a:rPr lang="en-US" sz="3200" dirty="0" smtClean="0"/>
              <a:t>Use </a:t>
            </a:r>
            <a:r>
              <a:rPr lang="en-US" sz="3200" dirty="0" smtClean="0">
                <a:latin typeface="+mj-lt"/>
                <a:cs typeface="Courier New" panose="02070309020205020404" pitchFamily="49" charset="0"/>
              </a:rPr>
              <a:t>chef-apply</a:t>
            </a:r>
            <a:r>
              <a:rPr lang="en-US" sz="3200" dirty="0" smtClean="0">
                <a:latin typeface="+mj-lt"/>
              </a:rPr>
              <a:t> </a:t>
            </a:r>
            <a:r>
              <a:rPr lang="en-US" sz="3200" dirty="0" smtClean="0"/>
              <a:t>to apply the recipe file named </a:t>
            </a:r>
            <a:r>
              <a:rPr lang="en-US" sz="3200" dirty="0" smtClean="0">
                <a:latin typeface="+mj-lt"/>
              </a:rPr>
              <a:t>"</a:t>
            </a:r>
            <a:r>
              <a:rPr lang="en-US" sz="3200" dirty="0" err="1" smtClean="0">
                <a:latin typeface="+mj-lt"/>
                <a:cs typeface="Courier New" panose="02070309020205020404" pitchFamily="49" charset="0"/>
              </a:rPr>
              <a:t>setup.rb</a:t>
            </a:r>
            <a:r>
              <a:rPr lang="en-US" sz="3200" dirty="0" smtClean="0"/>
              <a:t>"</a:t>
            </a:r>
            <a:endParaRPr lang="en-US" sz="3200" dirty="0"/>
          </a:p>
          <a:p>
            <a:pPr marL="457189" indent="-457189">
              <a:buFont typeface="+mj-lt"/>
              <a:buAutoNum type="arabicPeriod"/>
            </a:pPr>
            <a:endParaRPr lang="en-US" sz="3200" dirty="0"/>
          </a:p>
          <a:p>
            <a:pPr marL="457189" indent="-457189">
              <a:buFont typeface="+mj-lt"/>
              <a:buAutoNum type="arabicPeriod"/>
            </a:pPr>
            <a:endParaRPr lang="en-US" sz="3200"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31093217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Workstation Setup </a:t>
            </a:r>
            <a:r>
              <a:rPr lang="en-US" dirty="0"/>
              <a:t>R</a:t>
            </a:r>
            <a:r>
              <a:rPr lang="en-US" dirty="0" smtClean="0"/>
              <a:t>ecipe </a:t>
            </a:r>
            <a:r>
              <a:rPr lang="en-US" dirty="0"/>
              <a:t>F</a:t>
            </a:r>
            <a:r>
              <a:rPr lang="en-US" dirty="0" smtClean="0"/>
              <a:t>ile</a:t>
            </a:r>
            <a:endParaRPr lang="en-US" dirty="0"/>
          </a:p>
        </p:txBody>
      </p:sp>
      <p:sp>
        <p:nvSpPr>
          <p:cNvPr id="3" name="Content Placeholder 2"/>
          <p:cNvSpPr>
            <a:spLocks noGrp="1"/>
          </p:cNvSpPr>
          <p:nvPr>
            <p:ph sz="quarter" idx="10"/>
          </p:nvPr>
        </p:nvSpPr>
        <p:spPr>
          <a:xfrm>
            <a:off x="1121106" y="2113747"/>
            <a:ext cx="7357241" cy="5936844"/>
          </a:xfrm>
        </p:spPr>
        <p:txBody>
          <a:bodyPr>
            <a:normAutofit fontScale="92500"/>
          </a:bodyPr>
          <a:lstStyle/>
          <a:p>
            <a:r>
              <a:rPr lang="en-US" dirty="0"/>
              <a:t>package </a:t>
            </a:r>
            <a:r>
              <a:rPr lang="uk-UA" dirty="0" smtClean="0"/>
              <a:t>'</a:t>
            </a:r>
            <a:r>
              <a:rPr lang="en-US" dirty="0" smtClean="0"/>
              <a:t>nano</a:t>
            </a:r>
            <a:r>
              <a:rPr lang="uk-UA" dirty="0" smtClean="0"/>
              <a:t>'</a:t>
            </a:r>
            <a:endParaRPr lang="en-US" dirty="0"/>
          </a:p>
          <a:p>
            <a:r>
              <a:rPr lang="en-US" dirty="0"/>
              <a:t>package </a:t>
            </a:r>
            <a:r>
              <a:rPr lang="uk-UA" dirty="0" smtClean="0"/>
              <a:t>'</a:t>
            </a:r>
            <a:r>
              <a:rPr lang="en-US" dirty="0" smtClean="0"/>
              <a:t>vim</a:t>
            </a:r>
            <a:r>
              <a:rPr lang="uk-UA" dirty="0" smtClean="0"/>
              <a:t>'</a:t>
            </a:r>
            <a:endParaRPr lang="en-US" dirty="0"/>
          </a:p>
          <a:p>
            <a:r>
              <a:rPr lang="en-US" dirty="0"/>
              <a:t>package </a:t>
            </a:r>
            <a:r>
              <a:rPr lang="uk-UA" dirty="0" smtClean="0"/>
              <a:t>'</a:t>
            </a:r>
            <a:r>
              <a:rPr lang="en-US" dirty="0" smtClean="0"/>
              <a:t>emacs</a:t>
            </a:r>
            <a:r>
              <a:rPr lang="uk-UA" dirty="0" smtClean="0"/>
              <a:t>'</a:t>
            </a:r>
            <a:endParaRPr lang="en-US" dirty="0" smtClean="0"/>
          </a:p>
          <a:p>
            <a:endParaRPr lang="en-US" dirty="0" smtClean="0"/>
          </a:p>
          <a:p>
            <a:r>
              <a:rPr lang="en-US" dirty="0" smtClean="0"/>
              <a:t>package </a:t>
            </a:r>
            <a:r>
              <a:rPr lang="uk-UA" dirty="0" smtClean="0"/>
              <a:t>'</a:t>
            </a:r>
            <a:r>
              <a:rPr lang="en-US" dirty="0" smtClean="0"/>
              <a:t>tree</a:t>
            </a:r>
            <a:r>
              <a:rPr lang="uk-UA" dirty="0" smtClean="0"/>
              <a:t>'</a:t>
            </a:r>
            <a:endParaRPr lang="en-US" dirty="0"/>
          </a:p>
          <a:p>
            <a:endParaRPr lang="en-US" dirty="0"/>
          </a:p>
          <a:p>
            <a:r>
              <a:rPr lang="en-US" dirty="0"/>
              <a:t>file </a:t>
            </a:r>
            <a:r>
              <a:rPr lang="uk-UA" dirty="0" smtClean="0"/>
              <a:t>'</a:t>
            </a:r>
            <a:r>
              <a:rPr lang="en-US" dirty="0" smtClean="0"/>
              <a:t>/</a:t>
            </a:r>
            <a:r>
              <a:rPr lang="en-US" dirty="0" err="1"/>
              <a:t>etc</a:t>
            </a:r>
            <a:r>
              <a:rPr lang="en-US" dirty="0"/>
              <a:t>/</a:t>
            </a:r>
            <a:r>
              <a:rPr lang="en-US" dirty="0" err="1" smtClean="0"/>
              <a:t>motd</a:t>
            </a:r>
            <a:r>
              <a:rPr lang="uk-UA" dirty="0" smtClean="0"/>
              <a:t>'</a:t>
            </a:r>
            <a:r>
              <a:rPr lang="en-US" dirty="0" smtClean="0"/>
              <a:t> </a:t>
            </a:r>
            <a:r>
              <a:rPr lang="en-US" dirty="0"/>
              <a:t>do</a:t>
            </a:r>
          </a:p>
          <a:p>
            <a:r>
              <a:rPr lang="en-US" dirty="0"/>
              <a:t>  content </a:t>
            </a:r>
            <a:r>
              <a:rPr lang="uk-UA" dirty="0" smtClean="0"/>
              <a:t>'</a:t>
            </a:r>
            <a:r>
              <a:rPr lang="en-US" dirty="0" smtClean="0"/>
              <a:t>Property of .</a:t>
            </a:r>
            <a:r>
              <a:rPr lang="en-US" dirty="0"/>
              <a:t>.</a:t>
            </a:r>
            <a:r>
              <a:rPr lang="en-US" dirty="0" smtClean="0"/>
              <a:t>.</a:t>
            </a:r>
            <a:r>
              <a:rPr lang="uk-UA" dirty="0" smtClean="0"/>
              <a:t>'</a:t>
            </a:r>
            <a:endParaRPr lang="en-US" dirty="0"/>
          </a:p>
          <a:p>
            <a:r>
              <a:rPr lang="en-US" dirty="0" smtClean="0"/>
              <a:t>end</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00" dirty="0"/>
              <a:t>~/</a:t>
            </a:r>
            <a:r>
              <a:rPr lang="en-US" sz="3700" dirty="0" err="1"/>
              <a:t>setup.rb</a:t>
            </a:r>
            <a:endParaRPr lang="en-US" sz="3700" dirty="0"/>
          </a:p>
        </p:txBody>
      </p:sp>
      <p:sp>
        <p:nvSpPr>
          <p:cNvPr id="5" name="Content Placeholder 4"/>
          <p:cNvSpPr>
            <a:spLocks noGrp="1"/>
          </p:cNvSpPr>
          <p:nvPr>
            <p:ph sz="quarter" idx="12"/>
          </p:nvPr>
        </p:nvSpPr>
        <p:spPr>
          <a:xfrm>
            <a:off x="8763000" y="2113749"/>
            <a:ext cx="6781802" cy="6294529"/>
          </a:xfrm>
        </p:spPr>
        <p:txBody>
          <a:bodyPr>
            <a:normAutofit/>
          </a:bodyPr>
          <a:lstStyle/>
          <a:p>
            <a:r>
              <a:rPr lang="en-US" sz="3700" dirty="0"/>
              <a:t>The package named </a:t>
            </a:r>
            <a:r>
              <a:rPr lang="uk-UA" sz="3700" dirty="0" smtClean="0"/>
              <a:t>'</a:t>
            </a:r>
            <a:r>
              <a:rPr lang="en-US" sz="3700" dirty="0" smtClean="0"/>
              <a:t>nano</a:t>
            </a:r>
            <a:r>
              <a:rPr lang="uk-UA" sz="3700" dirty="0" smtClean="0"/>
              <a:t>'</a:t>
            </a:r>
            <a:r>
              <a:rPr lang="en-US" sz="3700" dirty="0" smtClean="0"/>
              <a:t> </a:t>
            </a:r>
            <a:r>
              <a:rPr lang="en-US" sz="3700" dirty="0"/>
              <a:t>is installed.</a:t>
            </a:r>
          </a:p>
          <a:p>
            <a:endParaRPr lang="en-US" sz="3700" dirty="0"/>
          </a:p>
          <a:p>
            <a:r>
              <a:rPr lang="en-US" sz="3700" dirty="0"/>
              <a:t>The package named </a:t>
            </a:r>
            <a:r>
              <a:rPr lang="uk-UA" sz="3700" dirty="0" smtClean="0"/>
              <a:t>'</a:t>
            </a:r>
            <a:r>
              <a:rPr lang="en-US" sz="3700" dirty="0" smtClean="0"/>
              <a:t>tree</a:t>
            </a:r>
            <a:r>
              <a:rPr lang="uk-UA" sz="3700" dirty="0" smtClean="0"/>
              <a:t>'</a:t>
            </a:r>
            <a:r>
              <a:rPr lang="en-US" sz="3700" dirty="0" smtClean="0"/>
              <a:t> </a:t>
            </a:r>
            <a:r>
              <a:rPr lang="en-US" sz="3700" dirty="0"/>
              <a:t>is installed.</a:t>
            </a:r>
          </a:p>
          <a:p>
            <a:endParaRPr lang="en-US" sz="3700" dirty="0"/>
          </a:p>
          <a:p>
            <a:r>
              <a:rPr lang="en-US" sz="3700" dirty="0"/>
              <a:t>The file named </a:t>
            </a:r>
            <a:r>
              <a:rPr lang="uk-UA" sz="3700" dirty="0" smtClean="0"/>
              <a:t>'</a:t>
            </a:r>
            <a:r>
              <a:rPr lang="en-US" sz="3700" dirty="0" smtClean="0"/>
              <a:t>/</a:t>
            </a:r>
            <a:r>
              <a:rPr lang="en-US" sz="3700" dirty="0" err="1"/>
              <a:t>etc</a:t>
            </a:r>
            <a:r>
              <a:rPr lang="en-US" sz="3700" dirty="0"/>
              <a:t>/</a:t>
            </a:r>
            <a:r>
              <a:rPr lang="en-US" sz="3700" dirty="0" err="1" smtClean="0"/>
              <a:t>motd</a:t>
            </a:r>
            <a:r>
              <a:rPr lang="uk-UA" sz="3700" dirty="0" smtClean="0"/>
              <a:t>'</a:t>
            </a:r>
            <a:r>
              <a:rPr lang="en-US" sz="3700" dirty="0" smtClean="0"/>
              <a:t> </a:t>
            </a:r>
            <a:r>
              <a:rPr lang="en-US" sz="3700" dirty="0"/>
              <a:t>is created with the content </a:t>
            </a:r>
            <a:r>
              <a:rPr lang="uk-UA" sz="3700" dirty="0" smtClean="0"/>
              <a:t>'</a:t>
            </a:r>
            <a:r>
              <a:rPr lang="en-US" sz="3700" dirty="0" smtClean="0"/>
              <a:t>Property </a:t>
            </a:r>
            <a:r>
              <a:rPr lang="en-US" sz="3700" dirty="0"/>
              <a:t>of ..</a:t>
            </a:r>
            <a:r>
              <a:rPr lang="en-US" sz="3700" dirty="0" smtClean="0"/>
              <a:t>.</a:t>
            </a:r>
            <a:r>
              <a:rPr lang="uk-UA" sz="3700" dirty="0" smtClean="0"/>
              <a:t>'</a:t>
            </a:r>
            <a:r>
              <a:rPr lang="en-US" sz="3700" dirty="0" smtClean="0"/>
              <a:t>.</a:t>
            </a:r>
            <a:endParaRPr lang="en-US" sz="3700" dirty="0"/>
          </a:p>
          <a:p>
            <a:endParaRPr lang="en-US" sz="3700" dirty="0"/>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2430757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4"/>
            <a:ext cx="14423693" cy="5617673"/>
          </a:xfrm>
        </p:spPr>
        <p:txBody>
          <a:bodyPr/>
          <a:lstStyle/>
          <a:p>
            <a:r>
              <a:rPr lang="en-US" dirty="0"/>
              <a:t>Recipe: (chef-apply cookbook)::(chef-apply recipe</a:t>
            </a:r>
            <a:r>
              <a:rPr lang="en-US" dirty="0" smtClean="0"/>
              <a:t>)</a:t>
            </a:r>
          </a:p>
          <a:p>
            <a:r>
              <a:rPr lang="en-US" dirty="0" smtClean="0"/>
              <a:t>  * </a:t>
            </a:r>
            <a:r>
              <a:rPr lang="en-US" dirty="0" err="1"/>
              <a:t>yum_package</a:t>
            </a:r>
            <a:r>
              <a:rPr lang="en-US" dirty="0"/>
              <a:t>[nano] action install (up to </a:t>
            </a:r>
            <a:r>
              <a:rPr lang="en-US" dirty="0" smtClean="0"/>
              <a:t>date)</a:t>
            </a:r>
          </a:p>
          <a:p>
            <a:r>
              <a:rPr lang="en-US" dirty="0" smtClean="0"/>
              <a:t>  </a:t>
            </a:r>
            <a:r>
              <a:rPr lang="en-US" dirty="0"/>
              <a:t>* </a:t>
            </a:r>
            <a:r>
              <a:rPr lang="en-US" dirty="0" err="1"/>
              <a:t>yum_package</a:t>
            </a:r>
            <a:r>
              <a:rPr lang="en-US" dirty="0"/>
              <a:t>[vim] action </a:t>
            </a:r>
            <a:r>
              <a:rPr lang="en-US" dirty="0" smtClean="0"/>
              <a:t>install</a:t>
            </a:r>
          </a:p>
          <a:p>
            <a:r>
              <a:rPr lang="en-US" dirty="0"/>
              <a:t> </a:t>
            </a:r>
            <a:r>
              <a:rPr lang="en-US" dirty="0" smtClean="0"/>
              <a:t>   - install version 7.4.629-5.e16 of package vim-enhanced</a:t>
            </a:r>
          </a:p>
          <a:p>
            <a:r>
              <a:rPr lang="en-US" dirty="0" smtClean="0"/>
              <a:t>  </a:t>
            </a:r>
            <a:r>
              <a:rPr lang="en-US" dirty="0"/>
              <a:t>* </a:t>
            </a:r>
            <a:r>
              <a:rPr lang="en-US" dirty="0" err="1"/>
              <a:t>yum_package</a:t>
            </a:r>
            <a:r>
              <a:rPr lang="en-US" dirty="0"/>
              <a:t>[emacs] action </a:t>
            </a:r>
            <a:r>
              <a:rPr lang="en-US" dirty="0" smtClean="0"/>
              <a:t>install</a:t>
            </a:r>
          </a:p>
          <a:p>
            <a:r>
              <a:rPr lang="en-US" dirty="0"/>
              <a:t> </a:t>
            </a:r>
            <a:r>
              <a:rPr lang="en-US" dirty="0" smtClean="0"/>
              <a:t>   - install version 23.1-28.e16 of package emacs</a:t>
            </a:r>
          </a:p>
          <a:p>
            <a:r>
              <a:rPr lang="en-US" dirty="0" smtClean="0"/>
              <a:t>  </a:t>
            </a:r>
            <a:r>
              <a:rPr lang="en-US" dirty="0"/>
              <a:t>* </a:t>
            </a:r>
            <a:r>
              <a:rPr lang="en-US" dirty="0" err="1"/>
              <a:t>yum_package</a:t>
            </a:r>
            <a:r>
              <a:rPr lang="en-US" dirty="0"/>
              <a:t>[tree] action </a:t>
            </a:r>
            <a:r>
              <a:rPr lang="en-US" dirty="0" smtClean="0"/>
              <a:t>install</a:t>
            </a:r>
          </a:p>
          <a:p>
            <a:r>
              <a:rPr lang="en-US" dirty="0"/>
              <a:t> </a:t>
            </a:r>
            <a:r>
              <a:rPr lang="en-US" dirty="0" smtClean="0"/>
              <a:t>   - install version 1.5.3-3.e16 of package tree</a:t>
            </a:r>
          </a:p>
          <a:p>
            <a:r>
              <a:rPr lang="en-US" dirty="0" smtClean="0"/>
              <a:t>  </a:t>
            </a:r>
            <a:r>
              <a:rPr lang="en-US" dirty="0"/>
              <a:t>* file[/</a:t>
            </a:r>
            <a:r>
              <a:rPr lang="en-US" dirty="0" err="1"/>
              <a:t>etc</a:t>
            </a:r>
            <a:r>
              <a:rPr lang="en-US" dirty="0"/>
              <a:t>/</a:t>
            </a:r>
            <a:r>
              <a:rPr lang="en-US" dirty="0" err="1"/>
              <a:t>motd</a:t>
            </a:r>
            <a:r>
              <a:rPr lang="en-US" dirty="0"/>
              <a:t>] action </a:t>
            </a:r>
            <a:r>
              <a:rPr lang="en-US" dirty="0" smtClean="0"/>
              <a:t>create</a:t>
            </a:r>
          </a:p>
          <a:p>
            <a:r>
              <a:rPr lang="en-US" dirty="0" smtClean="0"/>
              <a:t>    - </a:t>
            </a:r>
            <a:r>
              <a:rPr lang="en-US" dirty="0"/>
              <a:t>create new file /</a:t>
            </a:r>
            <a:r>
              <a:rPr lang="en-US" dirty="0" err="1" smtClean="0"/>
              <a:t>etc</a:t>
            </a:r>
            <a:r>
              <a:rPr lang="en-US" dirty="0" smtClean="0"/>
              <a:t>/</a:t>
            </a:r>
            <a:r>
              <a:rPr lang="en-US" dirty="0" err="1" smtClean="0"/>
              <a:t>motd</a:t>
            </a:r>
            <a:endParaRPr lang="en-US" dirty="0" smtClean="0"/>
          </a:p>
          <a:p>
            <a:r>
              <a:rPr lang="en-US" dirty="0" smtClean="0"/>
              <a:t>    </a:t>
            </a:r>
            <a:r>
              <a:rPr lang="en-US" dirty="0"/>
              <a:t>- update content in file /</a:t>
            </a:r>
            <a:r>
              <a:rPr lang="en-US" dirty="0" err="1"/>
              <a:t>etc</a:t>
            </a:r>
            <a:r>
              <a:rPr lang="en-US" dirty="0"/>
              <a:t>/</a:t>
            </a:r>
            <a:r>
              <a:rPr lang="en-US" dirty="0" err="1"/>
              <a:t>motd</a:t>
            </a:r>
            <a:r>
              <a:rPr lang="en-US" dirty="0"/>
              <a:t> from none to </a:t>
            </a:r>
            <a:r>
              <a:rPr lang="is-IS" dirty="0"/>
              <a:t>d100eb</a:t>
            </a:r>
            <a:endParaRPr lang="en-US" dirty="0" smtClean="0"/>
          </a:p>
          <a:p>
            <a:r>
              <a:rPr lang="en-US" dirty="0" smtClean="0"/>
              <a:t>    </a:t>
            </a:r>
            <a:r>
              <a:rPr lang="en-US" dirty="0"/>
              <a:t>--- /</a:t>
            </a:r>
            <a:r>
              <a:rPr lang="en-US" dirty="0" err="1"/>
              <a:t>etc</a:t>
            </a:r>
            <a:r>
              <a:rPr lang="en-US" dirty="0"/>
              <a:t>/</a:t>
            </a:r>
            <a:r>
              <a:rPr lang="en-US" dirty="0" err="1"/>
              <a:t>motd</a:t>
            </a:r>
            <a:r>
              <a:rPr lang="en-US" dirty="0"/>
              <a:t>	2015-12-14 18:29:54.049748179 +</a:t>
            </a:r>
            <a:r>
              <a:rPr lang="en-US" dirty="0" smtClean="0"/>
              <a:t>0000</a:t>
            </a:r>
            <a:endParaRPr lang="en-US" dirty="0"/>
          </a:p>
        </p:txBody>
      </p:sp>
      <p:sp>
        <p:nvSpPr>
          <p:cNvPr id="3" name="Title 2"/>
          <p:cNvSpPr>
            <a:spLocks noGrp="1"/>
          </p:cNvSpPr>
          <p:nvPr>
            <p:ph type="title"/>
          </p:nvPr>
        </p:nvSpPr>
        <p:spPr/>
        <p:txBody>
          <a:bodyPr/>
          <a:lstStyle/>
          <a:p>
            <a:r>
              <a:rPr lang="en-US" dirty="0" smtClean="0"/>
              <a:t>Lab: Apply </a:t>
            </a:r>
            <a:r>
              <a:rPr lang="en-US" dirty="0"/>
              <a:t>t</a:t>
            </a:r>
            <a:r>
              <a:rPr lang="en-US" dirty="0" smtClean="0"/>
              <a:t>he </a:t>
            </a:r>
            <a:r>
              <a:rPr lang="en-US" dirty="0"/>
              <a:t>S</a:t>
            </a:r>
            <a:r>
              <a:rPr lang="en-US" dirty="0" smtClean="0"/>
              <a:t>etup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chef-apply </a:t>
            </a:r>
            <a:r>
              <a:rPr lang="en-US" dirty="0" err="1" smtClean="0"/>
              <a:t>setup.rb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19503811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59212" y="2496327"/>
            <a:ext cx="10972800" cy="852712"/>
          </a:xfrm>
        </p:spPr>
        <p:txBody>
          <a:bodyPr>
            <a:normAutofit fontScale="90000"/>
          </a:bodyPr>
          <a:lstStyle/>
          <a:p>
            <a:r>
              <a:rPr lang="en-US" dirty="0" smtClean="0"/>
              <a:t>Let's Talk About Resources</a:t>
            </a:r>
            <a:endParaRPr lang="en-US" dirty="0"/>
          </a:p>
        </p:txBody>
      </p:sp>
      <p:sp>
        <p:nvSpPr>
          <p:cNvPr id="3" name="Subtitle 2"/>
          <p:cNvSpPr>
            <a:spLocks noGrp="1"/>
          </p:cNvSpPr>
          <p:nvPr>
            <p:ph type="subTitle" idx="1"/>
          </p:nvPr>
        </p:nvSpPr>
        <p:spPr/>
        <p:txBody>
          <a:bodyPr/>
          <a:lstStyle/>
          <a:p>
            <a:r>
              <a:rPr lang="en-US" dirty="0" smtClean="0"/>
              <a:t>Capture your answers because we're going to talk about them as a group.</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33534537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864649"/>
          </a:xfrm>
        </p:spPr>
        <p:txBody>
          <a:bodyPr>
            <a:normAutofit fontScale="92500"/>
          </a:bodyPr>
          <a:lstStyle/>
          <a:p>
            <a:pPr>
              <a:lnSpc>
                <a:spcPct val="90000"/>
              </a:lnSpc>
            </a:pPr>
            <a:r>
              <a:rPr lang="en-US" dirty="0"/>
              <a:t>What is a resource?</a:t>
            </a:r>
          </a:p>
          <a:p>
            <a:pPr>
              <a:lnSpc>
                <a:spcPct val="90000"/>
              </a:lnSpc>
            </a:pPr>
            <a:endParaRPr lang="en-US" dirty="0" smtClean="0"/>
          </a:p>
          <a:p>
            <a:pPr>
              <a:lnSpc>
                <a:spcPct val="90000"/>
              </a:lnSpc>
            </a:pPr>
            <a:r>
              <a:rPr lang="en-US" dirty="0" smtClean="0"/>
              <a:t>What </a:t>
            </a:r>
            <a:r>
              <a:rPr lang="en-US" dirty="0"/>
              <a:t>are some other possible examples of resources?</a:t>
            </a:r>
          </a:p>
          <a:p>
            <a:pPr>
              <a:lnSpc>
                <a:spcPct val="90000"/>
              </a:lnSpc>
            </a:pPr>
            <a:endParaRPr lang="en-US" dirty="0"/>
          </a:p>
          <a:p>
            <a:pPr>
              <a:lnSpc>
                <a:spcPct val="90000"/>
              </a:lnSpc>
            </a:pPr>
            <a:r>
              <a:rPr lang="en-US" dirty="0"/>
              <a:t>How did </a:t>
            </a:r>
            <a:r>
              <a:rPr lang="en-US"/>
              <a:t>the </a:t>
            </a:r>
            <a:r>
              <a:rPr lang="en-US" smtClean="0"/>
              <a:t>example resources </a:t>
            </a:r>
            <a:r>
              <a:rPr lang="en-US" dirty="0"/>
              <a:t>we wrote describe the desired state of an element of our infrastructure?</a:t>
            </a:r>
          </a:p>
          <a:p>
            <a:pPr>
              <a:lnSpc>
                <a:spcPct val="90000"/>
              </a:lnSpc>
            </a:pPr>
            <a:endParaRPr lang="en-US" dirty="0"/>
          </a:p>
          <a:p>
            <a:pPr>
              <a:lnSpc>
                <a:spcPct val="90000"/>
              </a:lnSpc>
            </a:pPr>
            <a:r>
              <a:rPr lang="en-US" dirty="0"/>
              <a:t>What does it mean for a resource to be a statement of configuration policy?</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2267448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Q&amp;A</a:t>
            </a:r>
            <a:endParaRPr lang="en-US" dirty="0"/>
          </a:p>
        </p:txBody>
      </p:sp>
      <p:sp>
        <p:nvSpPr>
          <p:cNvPr id="3" name="Subtitle 2"/>
          <p:cNvSpPr>
            <a:spLocks noGrp="1"/>
          </p:cNvSpPr>
          <p:nvPr>
            <p:ph type="subTitle" idx="1"/>
          </p:nvPr>
        </p:nvSpPr>
        <p:spPr>
          <a:xfrm>
            <a:off x="3013754" y="3505073"/>
            <a:ext cx="10974132" cy="4864649"/>
          </a:xfrm>
        </p:spPr>
        <p:txBody>
          <a:bodyPr>
            <a:normAutofit/>
          </a:bodyPr>
          <a:lstStyle/>
          <a:p>
            <a:r>
              <a:rPr lang="en-US" dirty="0"/>
              <a:t>What questions can </a:t>
            </a:r>
            <a:r>
              <a:rPr lang="en-US" dirty="0" smtClean="0"/>
              <a:t>we </a:t>
            </a:r>
            <a:r>
              <a:rPr lang="en-US" dirty="0"/>
              <a:t>answer for you? </a:t>
            </a:r>
          </a:p>
          <a:p>
            <a:pPr marL="609570" indent="-609570">
              <a:buFont typeface="Arial"/>
              <a:buChar char="•"/>
            </a:pPr>
            <a:endParaRPr lang="en-US" dirty="0" smtClean="0">
              <a:latin typeface="Courier New" panose="02070309020205020404" pitchFamily="49" charset="0"/>
              <a:cs typeface="Courier New" panose="02070309020205020404" pitchFamily="49" charset="0"/>
            </a:endParaRPr>
          </a:p>
          <a:p>
            <a:pPr marL="609570" indent="-609570">
              <a:buFont typeface="Arial"/>
              <a:buChar char="•"/>
            </a:pPr>
            <a:r>
              <a:rPr lang="en-US" dirty="0" smtClean="0">
                <a:latin typeface="+mj-lt"/>
                <a:cs typeface="Courier New" panose="02070309020205020404" pitchFamily="49" charset="0"/>
              </a:rPr>
              <a:t>chef-apply</a:t>
            </a:r>
          </a:p>
          <a:p>
            <a:pPr marL="609570" indent="-609570">
              <a:buFont typeface="Arial"/>
              <a:buChar char="•"/>
            </a:pPr>
            <a:r>
              <a:rPr lang="en-US" dirty="0" smtClean="0"/>
              <a:t>Resources</a:t>
            </a:r>
          </a:p>
          <a:p>
            <a:pPr marL="609570" indent="-609570">
              <a:buFont typeface="Arial"/>
              <a:buChar char="•"/>
            </a:pPr>
            <a:r>
              <a:rPr lang="en-US" dirty="0" smtClean="0"/>
              <a:t>Resource - default actions and default attributes</a:t>
            </a:r>
          </a:p>
          <a:p>
            <a:pPr marL="609570" indent="-609570">
              <a:buFont typeface="Arial"/>
              <a:buChar char="•"/>
            </a:pPr>
            <a:r>
              <a:rPr lang="en-US" dirty="0"/>
              <a:t>Test and </a:t>
            </a:r>
            <a:r>
              <a:rPr lang="en-US" dirty="0" smtClean="0"/>
              <a:t>Repair</a:t>
            </a:r>
          </a:p>
          <a:p>
            <a:endParaRPr lang="en-US" dirty="0" smtClean="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5707879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4090296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How About Nano?</a:t>
            </a:r>
            <a:endParaRPr lang="en-US" dirty="0"/>
          </a:p>
        </p:txBody>
      </p:sp>
      <p:sp>
        <p:nvSpPr>
          <p:cNvPr id="3" name="Content Placeholder 2"/>
          <p:cNvSpPr>
            <a:spLocks noGrp="1"/>
          </p:cNvSpPr>
          <p:nvPr>
            <p:ph sz="quarter" idx="10"/>
          </p:nvPr>
        </p:nvSpPr>
        <p:spPr>
          <a:xfrm>
            <a:off x="1121104" y="2315965"/>
            <a:ext cx="14423693" cy="5723689"/>
          </a:xfrm>
        </p:spPr>
        <p:txBody>
          <a:bodyPr/>
          <a:lstStyle/>
          <a:p>
            <a:r>
              <a:rPr lang="en-US" b="1" dirty="0"/>
              <a:t>/usr/bin/which: no nano in (/usr/local/bin:/bin:/usr/bin:/usr/local/sbin:/usr/sbin:/sbin:/home/chef/bin)</a:t>
            </a:r>
          </a:p>
        </p:txBody>
      </p:sp>
      <p:sp>
        <p:nvSpPr>
          <p:cNvPr id="4" name="Text Placeholder 3"/>
          <p:cNvSpPr>
            <a:spLocks noGrp="1"/>
          </p:cNvSpPr>
          <p:nvPr>
            <p:ph type="body" sz="quarter" idx="11"/>
          </p:nvPr>
        </p:nvSpPr>
        <p:spPr/>
        <p:txBody>
          <a:bodyPr>
            <a:normAutofit/>
          </a:bodyPr>
          <a:lstStyle/>
          <a:p>
            <a:r>
              <a:rPr lang="en-US" b="1" dirty="0" smtClean="0"/>
              <a:t>$</a:t>
            </a:r>
            <a:r>
              <a:rPr lang="en-US" dirty="0" smtClean="0"/>
              <a:t> </a:t>
            </a:r>
            <a:r>
              <a:rPr lang="en-US" b="1" dirty="0" smtClean="0"/>
              <a:t>which nano</a:t>
            </a:r>
            <a:endParaRPr lang="en-US" b="1" dirty="0"/>
          </a:p>
        </p:txBody>
      </p:sp>
      <p:sp>
        <p:nvSpPr>
          <p:cNvPr id="5" name="Footer Placeholder 4"/>
          <p:cNvSpPr>
            <a:spLocks noGrp="1"/>
          </p:cNvSpPr>
          <p:nvPr>
            <p:ph type="ftr" sz="quarter" idx="14"/>
          </p:nvPr>
        </p:nvSpPr>
        <p:spPr>
          <a:xfrm>
            <a:off x="324401"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3937944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How </a:t>
            </a:r>
            <a:r>
              <a:rPr lang="en-US" dirty="0"/>
              <a:t>About </a:t>
            </a:r>
            <a:r>
              <a:rPr lang="en-US" dirty="0" smtClean="0"/>
              <a:t>Vim?</a:t>
            </a:r>
            <a:endParaRPr lang="en-US" dirty="0"/>
          </a:p>
        </p:txBody>
      </p:sp>
      <p:sp>
        <p:nvSpPr>
          <p:cNvPr id="3" name="Content Placeholder 2"/>
          <p:cNvSpPr>
            <a:spLocks noGrp="1"/>
          </p:cNvSpPr>
          <p:nvPr>
            <p:ph sz="quarter" idx="10"/>
          </p:nvPr>
        </p:nvSpPr>
        <p:spPr>
          <a:xfrm>
            <a:off x="1121104" y="2315965"/>
            <a:ext cx="14423693" cy="5723689"/>
          </a:xfrm>
        </p:spPr>
        <p:txBody>
          <a:bodyPr/>
          <a:lstStyle/>
          <a:p>
            <a:r>
              <a:rPr lang="en-US" dirty="0"/>
              <a:t>/usr/bin/which: no vim in (/usr/local/bin:/bin:/usr/bin:/usr/local/sbin:/usr/sbin:/sbin:/home/chef/bin)</a:t>
            </a:r>
          </a:p>
        </p:txBody>
      </p:sp>
      <p:sp>
        <p:nvSpPr>
          <p:cNvPr id="4" name="Text Placeholder 3"/>
          <p:cNvSpPr>
            <a:spLocks noGrp="1"/>
          </p:cNvSpPr>
          <p:nvPr>
            <p:ph type="body" sz="quarter" idx="11"/>
          </p:nvPr>
        </p:nvSpPr>
        <p:spPr/>
        <p:txBody>
          <a:bodyPr>
            <a:normAutofit/>
          </a:bodyPr>
          <a:lstStyle/>
          <a:p>
            <a:r>
              <a:rPr lang="en-US" dirty="0" smtClean="0"/>
              <a:t>$ which vim</a:t>
            </a:r>
            <a:endParaRPr lang="en-US" dirty="0"/>
          </a:p>
        </p:txBody>
      </p:sp>
      <p:sp>
        <p:nvSpPr>
          <p:cNvPr id="5" name="Footer Placeholder 4"/>
          <p:cNvSpPr>
            <a:spLocks noGrp="1"/>
          </p:cNvSpPr>
          <p:nvPr>
            <p:ph type="ftr" sz="quarter" idx="14"/>
          </p:nvPr>
        </p:nvSpPr>
        <p:spPr>
          <a:xfrm>
            <a:off x="324401"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2943534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How </a:t>
            </a:r>
            <a:r>
              <a:rPr lang="en-US" dirty="0"/>
              <a:t>About </a:t>
            </a:r>
            <a:r>
              <a:rPr lang="en-US" dirty="0" smtClean="0"/>
              <a:t>Emacs?</a:t>
            </a:r>
            <a:endParaRPr lang="en-US" dirty="0"/>
          </a:p>
        </p:txBody>
      </p:sp>
      <p:sp>
        <p:nvSpPr>
          <p:cNvPr id="3" name="Content Placeholder 2"/>
          <p:cNvSpPr>
            <a:spLocks noGrp="1"/>
          </p:cNvSpPr>
          <p:nvPr>
            <p:ph sz="quarter" idx="10"/>
          </p:nvPr>
        </p:nvSpPr>
        <p:spPr>
          <a:xfrm>
            <a:off x="1121104" y="2315965"/>
            <a:ext cx="14423693" cy="5723689"/>
          </a:xfrm>
        </p:spPr>
        <p:txBody>
          <a:bodyPr/>
          <a:lstStyle/>
          <a:p>
            <a:r>
              <a:rPr lang="en-US" dirty="0"/>
              <a:t>/usr/bin/which: no emacs in (/usr/local/bin:/bin:/usr/bin:/usr/local/sbin:/usr/sbin:/sbin:/home/chef/bin)</a:t>
            </a:r>
          </a:p>
        </p:txBody>
      </p:sp>
      <p:sp>
        <p:nvSpPr>
          <p:cNvPr id="4" name="Text Placeholder 3"/>
          <p:cNvSpPr>
            <a:spLocks noGrp="1"/>
          </p:cNvSpPr>
          <p:nvPr>
            <p:ph type="body" sz="quarter" idx="11"/>
          </p:nvPr>
        </p:nvSpPr>
        <p:spPr/>
        <p:txBody>
          <a:bodyPr>
            <a:normAutofit/>
          </a:bodyPr>
          <a:lstStyle/>
          <a:p>
            <a:r>
              <a:rPr lang="en-US" dirty="0" smtClean="0"/>
              <a:t>$ which emacs</a:t>
            </a:r>
            <a:endParaRPr lang="en-US" dirty="0"/>
          </a:p>
        </p:txBody>
      </p:sp>
      <p:sp>
        <p:nvSpPr>
          <p:cNvPr id="5" name="Footer Placeholder 4"/>
          <p:cNvSpPr>
            <a:spLocks noGrp="1"/>
          </p:cNvSpPr>
          <p:nvPr>
            <p:ph type="ftr" sz="quarter" idx="14"/>
          </p:nvPr>
        </p:nvSpPr>
        <p:spPr>
          <a:xfrm>
            <a:off x="324401"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18171589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 Chef</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8</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dirty="0" smtClean="0"/>
              <a:t>One of the best ways to learn a technology is to apply the technology in every situation that it can be applied.</a:t>
            </a:r>
          </a:p>
          <a:p>
            <a:endParaRPr lang="en-US" dirty="0"/>
          </a:p>
          <a:p>
            <a:r>
              <a:rPr lang="en-US" dirty="0" smtClean="0"/>
              <a:t>A number of chef tools are installed on the system so lets put them to use.</a:t>
            </a:r>
            <a:endParaRPr lang="en-US" dirty="0"/>
          </a:p>
        </p:txBody>
      </p:sp>
      <p:sp>
        <p:nvSpPr>
          <p:cNvPr id="3" name="Footer Placeholder 2"/>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0915819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chef-apply?</a:t>
            </a:r>
          </a:p>
        </p:txBody>
      </p:sp>
      <p:sp>
        <p:nvSpPr>
          <p:cNvPr id="4" name="Slide Number Placeholder 3"/>
          <p:cNvSpPr>
            <a:spLocks noGrp="1"/>
          </p:cNvSpPr>
          <p:nvPr>
            <p:ph type="sldNum" sz="quarter" idx="11"/>
          </p:nvPr>
        </p:nvSpPr>
        <p:spPr/>
        <p:txBody>
          <a:bodyPr/>
          <a:lstStyle/>
          <a:p>
            <a:fld id="{D3C6E21F-9381-4880-84FB-1E73165A9E9D}" type="slidenum">
              <a:rPr lang="en-US" smtClean="0"/>
              <a:pPr/>
              <a:t>9</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b="1" dirty="0" smtClean="0"/>
              <a:t>chef-apply</a:t>
            </a:r>
            <a:r>
              <a:rPr lang="en-US" sz="3700" dirty="0" smtClean="0"/>
              <a:t> is a command-line application that allows us to work with resources and recipes files.</a:t>
            </a:r>
          </a:p>
          <a:p>
            <a:endParaRPr lang="en-US" sz="3700" dirty="0"/>
          </a:p>
          <a:p>
            <a:endParaRPr lang="en-US" sz="3700" dirty="0"/>
          </a:p>
          <a:p>
            <a:endParaRPr lang="en-US" sz="3700"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8374078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Props1.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6921749B-AEB7-461B-845F-603CABD25259}">
  <ds:schemaRefs>
    <ds:schemaRef ds:uri="http://schemas.microsoft.com/office/infopath/2007/PartnerControls"/>
    <ds:schemaRef ds:uri="http://purl.org/dc/elements/1.1/"/>
    <ds:schemaRef ds:uri="http://schemas.microsoft.com/office/2006/metadata/properties"/>
    <ds:schemaRef ds:uri="7bb5d761-a2ea-4873-95f7-7a6658fb3ef0"/>
    <ds:schemaRef ds:uri="http://purl.org/dc/terms/"/>
    <ds:schemaRef ds:uri="http://schemas.openxmlformats.org/package/2006/metadata/core-properties"/>
    <ds:schemaRef ds:uri="http://schemas.microsoft.com/office/2006/documentManagement/types"/>
    <ds:schemaRef ds:uri="http://purl.org/dc/dcmitype/"/>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14382</TotalTime>
  <Words>4433</Words>
  <Application>Microsoft Macintosh PowerPoint</Application>
  <PresentationFormat>Custom</PresentationFormat>
  <Paragraphs>597</Paragraphs>
  <Slides>46</Slides>
  <Notes>46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46</vt:i4>
      </vt:variant>
    </vt:vector>
  </HeadingPairs>
  <TitlesOfParts>
    <vt:vector size="52" baseType="lpstr">
      <vt:lpstr>Courier New</vt:lpstr>
      <vt:lpstr>Gill Sans</vt:lpstr>
      <vt:lpstr>ＭＳ Ｐゴシック</vt:lpstr>
      <vt:lpstr>Wingdings</vt:lpstr>
      <vt:lpstr>Arial</vt:lpstr>
      <vt:lpstr>ChefDk3.2Template</vt:lpstr>
      <vt:lpstr>Chef Resources</vt:lpstr>
      <vt:lpstr>Objectives</vt:lpstr>
      <vt:lpstr>Choose an Editor</vt:lpstr>
      <vt:lpstr>Linux Editor Reference</vt:lpstr>
      <vt:lpstr>GE: How About Nano?</vt:lpstr>
      <vt:lpstr>GE: How About Vim?</vt:lpstr>
      <vt:lpstr>GE: How About Emacs?</vt:lpstr>
      <vt:lpstr>Learning Chef</vt:lpstr>
      <vt:lpstr>What is chef-apply?</vt:lpstr>
      <vt:lpstr>What Can chef-apply Do?</vt:lpstr>
      <vt:lpstr>Resources</vt:lpstr>
      <vt:lpstr>Example: Package</vt:lpstr>
      <vt:lpstr>Example: Service</vt:lpstr>
      <vt:lpstr>Example: File</vt:lpstr>
      <vt:lpstr>Example: File</vt:lpstr>
      <vt:lpstr>Using the –e Execute Option</vt:lpstr>
      <vt:lpstr>Group Exercise: Install nano, emacs or vim</vt:lpstr>
      <vt:lpstr>Group Exercise: Did I Install My Editor?</vt:lpstr>
      <vt:lpstr>Group Exercise: Test and Repair</vt:lpstr>
      <vt:lpstr>Test and Repair</vt:lpstr>
      <vt:lpstr>Test and Repair</vt:lpstr>
      <vt:lpstr>Group Exercise: Hello, World?</vt:lpstr>
      <vt:lpstr>GE: Create and Open a Recipe File</vt:lpstr>
      <vt:lpstr>GE: Create a Recipe File Named hello.rb</vt:lpstr>
      <vt:lpstr>GE: Can chef-apply Run a Recipe File?</vt:lpstr>
      <vt:lpstr>GE: Apply a Recipe File</vt:lpstr>
      <vt:lpstr>GE: What Does hello.txt Say?</vt:lpstr>
      <vt:lpstr>GE: Test and Repair</vt:lpstr>
      <vt:lpstr>GE: Test and Repair</vt:lpstr>
      <vt:lpstr>Test and Repair</vt:lpstr>
      <vt:lpstr>Test and Repair</vt:lpstr>
      <vt:lpstr>Resource Definition</vt:lpstr>
      <vt:lpstr>Resource Definition</vt:lpstr>
      <vt:lpstr>Resource Definition</vt:lpstr>
      <vt:lpstr>Resource Definition</vt:lpstr>
      <vt:lpstr>Resource Definition</vt:lpstr>
      <vt:lpstr>Lab: The file Resource</vt:lpstr>
      <vt:lpstr>Lab: The Updated file Resource</vt:lpstr>
      <vt:lpstr>Questions</vt:lpstr>
      <vt:lpstr>Lab: Workstation Setup</vt:lpstr>
      <vt:lpstr>Lab: Workstation Setup Recipe File</vt:lpstr>
      <vt:lpstr>Lab: Apply the Setup Recipe</vt:lpstr>
      <vt:lpstr>Let's Talk About Resources</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1874</cp:revision>
  <cp:lastPrinted>2015-02-07T23:49:10Z</cp:lastPrinted>
  <dcterms:created xsi:type="dcterms:W3CDTF">2012-09-13T17:36:07Z</dcterms:created>
  <dcterms:modified xsi:type="dcterms:W3CDTF">2015-12-14T18:37:32Z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